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1.jpg" ContentType="image/jp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17"/>
  </p:notesMasterIdLst>
  <p:handoutMasterIdLst>
    <p:handoutMasterId r:id="rId18"/>
  </p:handoutMasterIdLst>
  <p:sldIdLst>
    <p:sldId id="626" r:id="rId2"/>
    <p:sldId id="624" r:id="rId3"/>
    <p:sldId id="257" r:id="rId4"/>
    <p:sldId id="614" r:id="rId5"/>
    <p:sldId id="655" r:id="rId6"/>
    <p:sldId id="656" r:id="rId7"/>
    <p:sldId id="881" r:id="rId8"/>
    <p:sldId id="882" r:id="rId9"/>
    <p:sldId id="657" r:id="rId10"/>
    <p:sldId id="617" r:id="rId11"/>
    <p:sldId id="880" r:id="rId12"/>
    <p:sldId id="356" r:id="rId13"/>
    <p:sldId id="879" r:id="rId14"/>
    <p:sldId id="868" r:id="rId15"/>
    <p:sldId id="883" r:id="rId16"/>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888373-15A1-9F61-B6B8-52AC54DA05D2}" name="Reema Shelopal" initials="RS" userId="S::RShelopal@valleywater.org::96fbe215-9f48-4e21-b5e8-833135d3c7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A70B"/>
    <a:srgbClr val="FFFFFF"/>
    <a:srgbClr val="616161"/>
    <a:srgbClr val="00B0D3"/>
    <a:srgbClr val="3ABFC4"/>
    <a:srgbClr val="1BBCCE"/>
    <a:srgbClr val="0086D6"/>
    <a:srgbClr val="B1920F"/>
    <a:srgbClr val="27BF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87779" autoAdjust="0"/>
  </p:normalViewPr>
  <p:slideViewPr>
    <p:cSldViewPr snapToGrid="0">
      <p:cViewPr varScale="1">
        <p:scale>
          <a:sx n="72" d="100"/>
          <a:sy n="72" d="100"/>
        </p:scale>
        <p:origin x="427" y="62"/>
      </p:cViewPr>
      <p:guideLst/>
    </p:cSldViewPr>
  </p:slideViewPr>
  <p:notesTextViewPr>
    <p:cViewPr>
      <p:scale>
        <a:sx n="1" d="1"/>
        <a:sy n="1" d="1"/>
      </p:scale>
      <p:origin x="0" y="0"/>
    </p:cViewPr>
  </p:notesTextViewPr>
  <p:notesViewPr>
    <p:cSldViewPr snapToGrid="0">
      <p:cViewPr varScale="1">
        <p:scale>
          <a:sx n="89" d="100"/>
          <a:sy n="89" d="100"/>
        </p:scale>
        <p:origin x="202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911F0F-9683-4E93-B896-CF98B25F3CBC}"/>
              </a:ext>
            </a:extLst>
          </p:cNvPr>
          <p:cNvSpPr>
            <a:spLocks noGrp="1"/>
          </p:cNvSpPr>
          <p:nvPr>
            <p:ph type="hdr" sz="quarter"/>
          </p:nvPr>
        </p:nvSpPr>
        <p:spPr>
          <a:xfrm>
            <a:off x="0" y="2"/>
            <a:ext cx="4028440" cy="351737"/>
          </a:xfrm>
          <a:prstGeom prst="rect">
            <a:avLst/>
          </a:prstGeom>
        </p:spPr>
        <p:txBody>
          <a:bodyPr vert="horz" lIns="93163" tIns="46583" rIns="93163" bIns="46583" rtlCol="0"/>
          <a:lstStyle>
            <a:lvl1pPr algn="l">
              <a:defRPr sz="1200"/>
            </a:lvl1pPr>
          </a:lstStyle>
          <a:p>
            <a:endParaRPr lang="en-US"/>
          </a:p>
        </p:txBody>
      </p:sp>
      <p:sp>
        <p:nvSpPr>
          <p:cNvPr id="3" name="Date Placeholder 2">
            <a:extLst>
              <a:ext uri="{FF2B5EF4-FFF2-40B4-BE49-F238E27FC236}">
                <a16:creationId xmlns:a16="http://schemas.microsoft.com/office/drawing/2014/main" id="{6F4B5239-4470-4CDC-9018-E6BD428A5100}"/>
              </a:ext>
            </a:extLst>
          </p:cNvPr>
          <p:cNvSpPr>
            <a:spLocks noGrp="1"/>
          </p:cNvSpPr>
          <p:nvPr>
            <p:ph type="dt" sz="quarter" idx="1"/>
          </p:nvPr>
        </p:nvSpPr>
        <p:spPr>
          <a:xfrm>
            <a:off x="5265810" y="2"/>
            <a:ext cx="4028440" cy="351737"/>
          </a:xfrm>
          <a:prstGeom prst="rect">
            <a:avLst/>
          </a:prstGeom>
        </p:spPr>
        <p:txBody>
          <a:bodyPr vert="horz" lIns="93163" tIns="46583" rIns="93163" bIns="46583" rtlCol="0"/>
          <a:lstStyle>
            <a:lvl1pPr algn="r">
              <a:defRPr sz="1200"/>
            </a:lvl1pPr>
          </a:lstStyle>
          <a:p>
            <a:fld id="{04FB27DB-23DC-4054-9247-0078A192855D}" type="datetimeFigureOut">
              <a:rPr lang="en-US" smtClean="0"/>
              <a:t>2/29/2024</a:t>
            </a:fld>
            <a:endParaRPr lang="en-US"/>
          </a:p>
        </p:txBody>
      </p:sp>
      <p:sp>
        <p:nvSpPr>
          <p:cNvPr id="4" name="Footer Placeholder 3">
            <a:extLst>
              <a:ext uri="{FF2B5EF4-FFF2-40B4-BE49-F238E27FC236}">
                <a16:creationId xmlns:a16="http://schemas.microsoft.com/office/drawing/2014/main" id="{1D69A19A-9650-4E4A-80BF-6FA3F72B7A0B}"/>
              </a:ext>
            </a:extLst>
          </p:cNvPr>
          <p:cNvSpPr>
            <a:spLocks noGrp="1"/>
          </p:cNvSpPr>
          <p:nvPr>
            <p:ph type="ftr" sz="quarter" idx="2"/>
          </p:nvPr>
        </p:nvSpPr>
        <p:spPr>
          <a:xfrm>
            <a:off x="0" y="6658666"/>
            <a:ext cx="4028440" cy="351736"/>
          </a:xfrm>
          <a:prstGeom prst="rect">
            <a:avLst/>
          </a:prstGeom>
        </p:spPr>
        <p:txBody>
          <a:bodyPr vert="horz" lIns="93163" tIns="46583" rIns="93163" bIns="4658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5DF577-D040-4684-B5A1-F9EC44F68BA4}"/>
              </a:ext>
            </a:extLst>
          </p:cNvPr>
          <p:cNvSpPr>
            <a:spLocks noGrp="1"/>
          </p:cNvSpPr>
          <p:nvPr>
            <p:ph type="sldNum" sz="quarter" idx="3"/>
          </p:nvPr>
        </p:nvSpPr>
        <p:spPr>
          <a:xfrm>
            <a:off x="5265810" y="6658666"/>
            <a:ext cx="4028440" cy="351736"/>
          </a:xfrm>
          <a:prstGeom prst="rect">
            <a:avLst/>
          </a:prstGeom>
        </p:spPr>
        <p:txBody>
          <a:bodyPr vert="horz" lIns="93163" tIns="46583" rIns="93163" bIns="46583" rtlCol="0" anchor="b"/>
          <a:lstStyle>
            <a:lvl1pPr algn="r">
              <a:defRPr sz="1200"/>
            </a:lvl1pPr>
          </a:lstStyle>
          <a:p>
            <a:fld id="{C2A03927-34FF-4D28-9B6D-A3C825137A4E}" type="slidenum">
              <a:rPr lang="en-US" smtClean="0"/>
              <a:t>‹#›</a:t>
            </a:fld>
            <a:endParaRPr lang="en-US"/>
          </a:p>
        </p:txBody>
      </p:sp>
    </p:spTree>
    <p:extLst>
      <p:ext uri="{BB962C8B-B14F-4D97-AF65-F5344CB8AC3E}">
        <p14:creationId xmlns:p14="http://schemas.microsoft.com/office/powerpoint/2010/main" val="1053268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3" tIns="46583" rIns="93163" bIns="46583" rtlCol="0"/>
          <a:lstStyle>
            <a:lvl1pPr algn="l">
              <a:defRPr sz="1200"/>
            </a:lvl1pPr>
          </a:lstStyle>
          <a:p>
            <a:endParaRPr lang="en-US"/>
          </a:p>
        </p:txBody>
      </p:sp>
      <p:sp>
        <p:nvSpPr>
          <p:cNvPr id="3" name="Date Placeholder 2"/>
          <p:cNvSpPr>
            <a:spLocks noGrp="1"/>
          </p:cNvSpPr>
          <p:nvPr>
            <p:ph type="dt" idx="1"/>
          </p:nvPr>
        </p:nvSpPr>
        <p:spPr>
          <a:xfrm>
            <a:off x="5265810" y="2"/>
            <a:ext cx="4028440" cy="351737"/>
          </a:xfrm>
          <a:prstGeom prst="rect">
            <a:avLst/>
          </a:prstGeom>
        </p:spPr>
        <p:txBody>
          <a:bodyPr vert="horz" lIns="93163" tIns="46583" rIns="93163" bIns="46583" rtlCol="0"/>
          <a:lstStyle>
            <a:lvl1pPr algn="r">
              <a:defRPr sz="1200"/>
            </a:lvl1pPr>
          </a:lstStyle>
          <a:p>
            <a:fld id="{8E4B4A7A-0367-4EC5-AD24-6FC59E80F054}" type="datetimeFigureOut">
              <a:rPr lang="en-US" smtClean="0"/>
              <a:t>2/29/2024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3" tIns="46583" rIns="93163" bIns="46583" rtlCol="0" anchor="ctr"/>
          <a:lstStyle/>
          <a:p>
            <a:endParaRPr lang="en-US"/>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63" tIns="46583" rIns="93163"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6"/>
            <a:ext cx="4028440" cy="351736"/>
          </a:xfrm>
          <a:prstGeom prst="rect">
            <a:avLst/>
          </a:prstGeom>
        </p:spPr>
        <p:txBody>
          <a:bodyPr vert="horz" lIns="93163" tIns="46583" rIns="93163"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5265810" y="6658666"/>
            <a:ext cx="4028440" cy="351736"/>
          </a:xfrm>
          <a:prstGeom prst="rect">
            <a:avLst/>
          </a:prstGeom>
        </p:spPr>
        <p:txBody>
          <a:bodyPr vert="horz" lIns="93163" tIns="46583" rIns="93163" bIns="46583" rtlCol="0" anchor="b"/>
          <a:lstStyle>
            <a:lvl1pPr algn="r">
              <a:defRPr sz="1200"/>
            </a:lvl1pPr>
          </a:lstStyle>
          <a:p>
            <a:fld id="{E3408F58-A699-423C-B5B4-C902ADFEAFDE}" type="slidenum">
              <a:rPr lang="en-US" smtClean="0"/>
              <a:t>‹#›</a:t>
            </a:fld>
            <a:endParaRPr lang="en-US"/>
          </a:p>
        </p:txBody>
      </p:sp>
    </p:spTree>
    <p:extLst>
      <p:ext uri="{BB962C8B-B14F-4D97-AF65-F5344CB8AC3E}">
        <p14:creationId xmlns:p14="http://schemas.microsoft.com/office/powerpoint/2010/main" val="401900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attendee to this webinar, you’ll be able to listen in with your computer audio. Alternatively, you can also call-in using the above number and the webinar ID associated with this meeting. This is recommended if your internet feed is unstable or you find yourself fighting for internet bandwidth with family.  As an attendee, you won’t see the option to turn on your camera. </a:t>
            </a:r>
          </a:p>
          <a:p>
            <a:endParaRPr lang="en-US" dirty="0"/>
          </a:p>
          <a:p>
            <a:r>
              <a:rPr lang="en-US" dirty="0"/>
              <a:t>Later on, there will be a question and answer segment. </a:t>
            </a:r>
          </a:p>
          <a:p>
            <a:pPr marL="184684" indent="-184684">
              <a:buFont typeface="Arial" panose="020B0604020202020204" pitchFamily="34" charset="0"/>
              <a:buChar char="•"/>
            </a:pPr>
            <a:r>
              <a:rPr lang="en-US" dirty="0"/>
              <a:t>Questions can be submitted throughout the presentation via the Q&amp;A portal and will be queued up on our end. </a:t>
            </a:r>
          </a:p>
          <a:p>
            <a:pPr marL="184684" indent="-184684">
              <a:buFont typeface="Arial" panose="020B0604020202020204" pitchFamily="34" charset="0"/>
              <a:buChar char="•"/>
            </a:pPr>
            <a:r>
              <a:rPr lang="en-US" dirty="0"/>
              <a:t>We don’t recommend entering questions into the chat because it’ll get buried and hard to keep track of. </a:t>
            </a:r>
          </a:p>
          <a:p>
            <a:pPr marL="184684" indent="-184684">
              <a:buFont typeface="Arial" panose="020B0604020202020204" pitchFamily="34" charset="0"/>
              <a:buChar char="•"/>
            </a:pPr>
            <a:r>
              <a:rPr lang="en-US" dirty="0"/>
              <a:t>If you would like to ask your question verbally, please use the “Raise Hand” feature. It will place a hand icon next to your name on our side. </a:t>
            </a:r>
          </a:p>
          <a:p>
            <a:pPr marL="184684" indent="-184684">
              <a:buFont typeface="Arial" panose="020B0604020202020204" pitchFamily="34" charset="0"/>
              <a:buChar char="•"/>
            </a:pPr>
            <a:endParaRPr lang="en-US" dirty="0"/>
          </a:p>
          <a:p>
            <a:r>
              <a:rPr lang="en-US" dirty="0"/>
              <a:t>We will call out your name and enable your microphone. You will then unmute yourself so you can verbally ask your questions. </a:t>
            </a:r>
          </a:p>
          <a:p>
            <a:endParaRPr lang="en-US" dirty="0"/>
          </a:p>
          <a:p>
            <a:r>
              <a:rPr lang="en-US" dirty="0"/>
              <a:t>Press *9 to raise your hand if you’re only on the phone. *6 to mute/unmute yourself. </a:t>
            </a:r>
          </a:p>
          <a:p>
            <a:endParaRPr lang="en-US" dirty="0"/>
          </a:p>
          <a:p>
            <a:r>
              <a:rPr lang="en-US" dirty="0"/>
              <a:t>(After host turns on live transcript function) To turn on closed captioning, select on the Live Transcript/CC button. </a:t>
            </a:r>
          </a:p>
        </p:txBody>
      </p:sp>
      <p:sp>
        <p:nvSpPr>
          <p:cNvPr id="4" name="Slide Number Placeholder 3"/>
          <p:cNvSpPr>
            <a:spLocks noGrp="1"/>
          </p:cNvSpPr>
          <p:nvPr>
            <p:ph type="sldNum" sz="quarter" idx="5"/>
          </p:nvPr>
        </p:nvSpPr>
        <p:spPr/>
        <p:txBody>
          <a:bodyPr/>
          <a:lstStyle/>
          <a:p>
            <a:fld id="{CAD620D8-741A-4618-86EC-26F16A9C2CE6}" type="slidenum">
              <a:rPr lang="en-US" smtClean="0"/>
              <a:t>1</a:t>
            </a:fld>
            <a:endParaRPr lang="en-US"/>
          </a:p>
        </p:txBody>
      </p:sp>
    </p:spTree>
    <p:extLst>
      <p:ext uri="{BB962C8B-B14F-4D97-AF65-F5344CB8AC3E}">
        <p14:creationId xmlns:p14="http://schemas.microsoft.com/office/powerpoint/2010/main" val="922563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408F58-A699-423C-B5B4-C902ADFEAFDE}" type="slidenum">
              <a:rPr lang="en-US" smtClean="0"/>
              <a:t>12</a:t>
            </a:fld>
            <a:endParaRPr lang="en-US"/>
          </a:p>
        </p:txBody>
      </p:sp>
    </p:spTree>
    <p:extLst>
      <p:ext uri="{BB962C8B-B14F-4D97-AF65-F5344CB8AC3E}">
        <p14:creationId xmlns:p14="http://schemas.microsoft.com/office/powerpoint/2010/main" val="713452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Reach 5</a:t>
            </a:r>
          </a:p>
        </p:txBody>
      </p:sp>
      <p:sp>
        <p:nvSpPr>
          <p:cNvPr id="5" name="Slide Number Placeholder 4"/>
          <p:cNvSpPr>
            <a:spLocks noGrp="1"/>
          </p:cNvSpPr>
          <p:nvPr>
            <p:ph type="sldNum" sz="quarter" idx="5"/>
          </p:nvPr>
        </p:nvSpPr>
        <p:spPr/>
        <p:txBody>
          <a:bodyPr/>
          <a:lstStyle/>
          <a:p>
            <a:fld id="{D4C124A0-50F4-42B7-8851-E4C80A90E089}" type="slidenum">
              <a:rPr lang="en-US" smtClean="0"/>
              <a:t>14</a:t>
            </a:fld>
            <a:endParaRPr lang="en-US"/>
          </a:p>
        </p:txBody>
      </p:sp>
    </p:spTree>
    <p:extLst>
      <p:ext uri="{BB962C8B-B14F-4D97-AF65-F5344CB8AC3E}">
        <p14:creationId xmlns:p14="http://schemas.microsoft.com/office/powerpoint/2010/main" val="10412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Reach 5</a:t>
            </a:r>
          </a:p>
        </p:txBody>
      </p:sp>
      <p:sp>
        <p:nvSpPr>
          <p:cNvPr id="5" name="Slide Number Placeholder 4"/>
          <p:cNvSpPr>
            <a:spLocks noGrp="1"/>
          </p:cNvSpPr>
          <p:nvPr>
            <p:ph type="sldNum" sz="quarter" idx="5"/>
          </p:nvPr>
        </p:nvSpPr>
        <p:spPr/>
        <p:txBody>
          <a:bodyPr/>
          <a:lstStyle/>
          <a:p>
            <a:fld id="{D4C124A0-50F4-42B7-8851-E4C80A90E089}" type="slidenum">
              <a:rPr lang="en-US" smtClean="0"/>
              <a:t>15</a:t>
            </a:fld>
            <a:endParaRPr lang="en-US"/>
          </a:p>
        </p:txBody>
      </p:sp>
    </p:spTree>
    <p:extLst>
      <p:ext uri="{BB962C8B-B14F-4D97-AF65-F5344CB8AC3E}">
        <p14:creationId xmlns:p14="http://schemas.microsoft.com/office/powerpoint/2010/main" val="10412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Arial" panose="020B0604020202020204" pitchFamily="34" charset="0"/>
              <a:buChar char="•"/>
            </a:pPr>
            <a:r>
              <a:rPr lang="en-US" dirty="0"/>
              <a:t>The purpose of this presentation is to inform you about the </a:t>
            </a:r>
            <a:r>
              <a:rPr lang="en-US" dirty="0" err="1"/>
              <a:t>Rinconada</a:t>
            </a:r>
            <a:r>
              <a:rPr lang="en-US" dirty="0"/>
              <a:t> Reliability Project Phases 3-6</a:t>
            </a:r>
          </a:p>
          <a:p>
            <a:endParaRPr lang="en-US" dirty="0"/>
          </a:p>
          <a:p>
            <a:endParaRPr lang="en-US" dirty="0"/>
          </a:p>
        </p:txBody>
      </p:sp>
      <p:sp>
        <p:nvSpPr>
          <p:cNvPr id="4" name="Slide Number Placeholder 3"/>
          <p:cNvSpPr>
            <a:spLocks noGrp="1"/>
          </p:cNvSpPr>
          <p:nvPr>
            <p:ph type="sldNum" sz="quarter" idx="5"/>
          </p:nvPr>
        </p:nvSpPr>
        <p:spPr/>
        <p:txBody>
          <a:bodyPr/>
          <a:lstStyle/>
          <a:p>
            <a:fld id="{E3408F58-A699-423C-B5B4-C902ADFEAFDE}" type="slidenum">
              <a:rPr lang="en-US" smtClean="0"/>
              <a:t>4</a:t>
            </a:fld>
            <a:endParaRPr lang="en-US"/>
          </a:p>
        </p:txBody>
      </p:sp>
    </p:spTree>
    <p:extLst>
      <p:ext uri="{BB962C8B-B14F-4D97-AF65-F5344CB8AC3E}">
        <p14:creationId xmlns:p14="http://schemas.microsoft.com/office/powerpoint/2010/main" val="272884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t>
            </a:r>
            <a:r>
              <a:rPr lang="en-US" dirty="0" err="1"/>
              <a:t>Rinconada</a:t>
            </a:r>
            <a:r>
              <a:rPr lang="en-US" dirty="0"/>
              <a:t> Water Treatment Plant traces its roots to 1967 as Santa Clara County’s first water treatment plant. Built by the predecessor to today’s Valley Water, the Santa Clara County Flood Control and Water Conservation District, </a:t>
            </a:r>
            <a:r>
              <a:rPr lang="en-US" dirty="0" err="1"/>
              <a:t>Rinconada</a:t>
            </a:r>
            <a:r>
              <a:rPr lang="en-US" dirty="0"/>
              <a:t> is the second largest such facility in Valley Water’s system</a:t>
            </a:r>
          </a:p>
          <a:p>
            <a:pPr marL="171450" indent="-171450">
              <a:buFont typeface="Arial" panose="020B0604020202020204" pitchFamily="34" charset="0"/>
              <a:buChar char="•"/>
            </a:pPr>
            <a:r>
              <a:rPr lang="en-US" dirty="0"/>
              <a:t>The </a:t>
            </a:r>
            <a:r>
              <a:rPr lang="en-US" dirty="0" err="1"/>
              <a:t>Rinconada</a:t>
            </a:r>
            <a:r>
              <a:rPr lang="en-US" dirty="0"/>
              <a:t> Water Treatment Plant is the only provider of treated surface water in the West Side service area consisting of Santa Clara, Campbell, Sunnyvale, Cupertino, Mountain View, Saratoga and the towns of Los Gatos and Los Altos Hills.</a:t>
            </a:r>
          </a:p>
          <a:p>
            <a:endParaRPr lang="en-US" b="1" dirty="0"/>
          </a:p>
        </p:txBody>
      </p:sp>
      <p:sp>
        <p:nvSpPr>
          <p:cNvPr id="4" name="Slide Number Placeholder 3"/>
          <p:cNvSpPr>
            <a:spLocks noGrp="1"/>
          </p:cNvSpPr>
          <p:nvPr>
            <p:ph type="sldNum" sz="quarter" idx="5"/>
          </p:nvPr>
        </p:nvSpPr>
        <p:spPr/>
        <p:txBody>
          <a:bodyPr/>
          <a:lstStyle/>
          <a:p>
            <a:fld id="{E3408F58-A699-423C-B5B4-C902ADFEAFDE}" type="slidenum">
              <a:rPr lang="en-US" smtClean="0"/>
              <a:t>5</a:t>
            </a:fld>
            <a:endParaRPr lang="en-US"/>
          </a:p>
        </p:txBody>
      </p:sp>
    </p:spTree>
    <p:extLst>
      <p:ext uri="{BB962C8B-B14F-4D97-AF65-F5344CB8AC3E}">
        <p14:creationId xmlns:p14="http://schemas.microsoft.com/office/powerpoint/2010/main" val="383781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tx1"/>
                </a:solidFill>
              </a:rPr>
              <a:t>At 57 years old,  it has allowed the  Valley Water to serve the Westside without interruption.</a:t>
            </a:r>
          </a:p>
          <a:p>
            <a:pPr marL="631815" lvl="1" indent="-174683" defTabSz="914266">
              <a:buFont typeface="Arial" panose="020B0604020202020204" pitchFamily="34" charset="0"/>
              <a:buChar char="•"/>
            </a:pPr>
            <a:r>
              <a:rPr lang="en-US" sz="1200" dirty="0">
                <a:solidFill>
                  <a:schemeClr val="tx1"/>
                </a:solidFill>
              </a:rPr>
              <a:t>Like any mid-century facility, it needs to be upgraded as many of its parts are at the end of their design life More importantly,  we have new water quality and seismic standards that have to be met to ensure you and everyone in the West valley will have water after an earthquake or another regional disaster.</a:t>
            </a:r>
          </a:p>
          <a:p>
            <a:pPr marL="174683" indent="-174683">
              <a:buFont typeface="Arial" panose="020B0604020202020204" pitchFamily="34" charset="0"/>
              <a:buChar char="•"/>
            </a:pPr>
            <a:r>
              <a:rPr lang="en-US" sz="1200" dirty="0">
                <a:solidFill>
                  <a:schemeClr val="tx1"/>
                </a:solidFill>
              </a:rPr>
              <a:t>The District is improving the plants production capacity to 100 million gallons a day, up from 80 </a:t>
            </a:r>
            <a:r>
              <a:rPr lang="en-US" sz="1200" dirty="0" err="1">
                <a:solidFill>
                  <a:schemeClr val="tx1"/>
                </a:solidFill>
              </a:rPr>
              <a:t>mgd</a:t>
            </a:r>
            <a:r>
              <a:rPr lang="en-US" sz="1200" dirty="0">
                <a:solidFill>
                  <a:schemeClr val="tx1"/>
                </a:solidFill>
              </a:rPr>
              <a:t>.</a:t>
            </a:r>
          </a:p>
          <a:p>
            <a:pPr marL="631815" lvl="1" indent="-174683">
              <a:buFont typeface="Arial" panose="020B0604020202020204" pitchFamily="34" charset="0"/>
              <a:buChar char="•"/>
            </a:pPr>
            <a:r>
              <a:rPr lang="en-US" sz="1200" kern="1200" dirty="0">
                <a:solidFill>
                  <a:schemeClr val="tx1"/>
                </a:solidFill>
                <a:latin typeface="+mn-lt"/>
                <a:ea typeface="+mn-ea"/>
                <a:cs typeface="+mn-cs"/>
              </a:rPr>
              <a:t>This means we have that much more water avai</a:t>
            </a:r>
            <a:r>
              <a:rPr lang="en-US" sz="1200" dirty="0">
                <a:solidFill>
                  <a:schemeClr val="tx1"/>
                </a:solidFill>
              </a:rPr>
              <a:t>lable to you when other parts of the system are offline.</a:t>
            </a:r>
          </a:p>
          <a:p>
            <a:pPr marL="631815" lvl="1" indent="-174683">
              <a:buFont typeface="Arial" panose="020B0604020202020204" pitchFamily="34" charset="0"/>
              <a:buChar char="•"/>
            </a:pPr>
            <a:r>
              <a:rPr lang="en-US" sz="1200" kern="1200" dirty="0" err="1">
                <a:solidFill>
                  <a:schemeClr val="tx1"/>
                </a:solidFill>
                <a:latin typeface="+mn-lt"/>
                <a:ea typeface="+mn-ea"/>
                <a:cs typeface="+mn-cs"/>
              </a:rPr>
              <a:t>Rinconada</a:t>
            </a:r>
            <a:r>
              <a:rPr lang="en-US" sz="1200" kern="1200" dirty="0">
                <a:solidFill>
                  <a:schemeClr val="tx1"/>
                </a:solidFill>
                <a:latin typeface="+mn-lt"/>
                <a:ea typeface="+mn-ea"/>
                <a:cs typeface="+mn-cs"/>
              </a:rPr>
              <a:t> will then be in line with improvements made at Valley Water’s </a:t>
            </a:r>
            <a:r>
              <a:rPr lang="en-US" sz="1200" kern="1200" dirty="0" err="1">
                <a:solidFill>
                  <a:schemeClr val="tx1"/>
                </a:solidFill>
                <a:latin typeface="+mn-lt"/>
                <a:ea typeface="+mn-ea"/>
                <a:cs typeface="+mn-cs"/>
              </a:rPr>
              <a:t>Penitencia</a:t>
            </a:r>
            <a:r>
              <a:rPr lang="en-US" sz="1200" kern="1200" dirty="0">
                <a:solidFill>
                  <a:schemeClr val="tx1"/>
                </a:solidFill>
                <a:latin typeface="+mn-lt"/>
                <a:ea typeface="+mn-ea"/>
                <a:cs typeface="+mn-cs"/>
              </a:rPr>
              <a:t> and Santa Teresa water treatment plants in San José</a:t>
            </a:r>
            <a:endParaRPr lang="en-US" sz="1200" dirty="0">
              <a:solidFill>
                <a:schemeClr val="tx1"/>
              </a:solidFill>
              <a:latin typeface="Calibri" panose="020F0502020204030204" pitchFamily="34" charset="0"/>
              <a:ea typeface="Calibri" panose="020F0502020204030204" pitchFamily="34" charset="0"/>
            </a:endParaRPr>
          </a:p>
          <a:p>
            <a:pPr marL="285708" indent="-285708" defTabSz="914266">
              <a:buFont typeface="Arial" panose="020B0604020202020204" pitchFamily="34" charset="0"/>
              <a:buChar char="•"/>
            </a:pPr>
            <a:endParaRPr lang="en-US" sz="1200" dirty="0">
              <a:solidFill>
                <a:srgbClr val="FF0000"/>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3408F58-A699-423C-B5B4-C902ADFEAFDE}" type="slidenum">
              <a:rPr lang="en-US" smtClean="0"/>
              <a:t>6</a:t>
            </a:fld>
            <a:endParaRPr lang="en-US"/>
          </a:p>
        </p:txBody>
      </p:sp>
    </p:spTree>
    <p:extLst>
      <p:ext uri="{BB962C8B-B14F-4D97-AF65-F5344CB8AC3E}">
        <p14:creationId xmlns:p14="http://schemas.microsoft.com/office/powerpoint/2010/main" val="2859628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 typeface="Arial" panose="020B0604020202020204" pitchFamily="34" charset="0"/>
              <a:buChar char="•"/>
            </a:pPr>
            <a:r>
              <a:rPr lang="en-US" dirty="0"/>
              <a:t>Original photo is from 2015, prior to the start of construction of the Reliability Improvement Project Phases 1-2. </a:t>
            </a:r>
          </a:p>
          <a:p>
            <a:pPr marL="171425" indent="-171425">
              <a:buFont typeface="Arial" panose="020B0604020202020204" pitchFamily="34" charset="0"/>
              <a:buChar char="•"/>
            </a:pPr>
            <a:r>
              <a:rPr lang="en-US" dirty="0"/>
              <a:t>Phases 1-2 construction started Summer 2015 and ended Fall 2020. Construction consisted of the </a:t>
            </a:r>
          </a:p>
          <a:p>
            <a:pPr marL="628650" marR="0" lvl="1" indent="-171450" algn="l" defTabSz="9142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Calibri" panose="020F0502020204030204" pitchFamily="34" charset="0"/>
                <a:ea typeface="Calibri" panose="020F0502020204030204" pitchFamily="34" charset="0"/>
              </a:rPr>
              <a:t>Raw Water Flow Control and Metering Facility. </a:t>
            </a:r>
            <a:r>
              <a:rPr lang="en-US" sz="1200" dirty="0">
                <a:solidFill>
                  <a:schemeClr val="tx1"/>
                </a:solidFill>
              </a:rPr>
              <a:t>Raw water first enters the Plant at this facility delivered from the </a:t>
            </a:r>
            <a:r>
              <a:rPr lang="en-US" sz="1200" dirty="0" err="1">
                <a:solidFill>
                  <a:schemeClr val="tx1"/>
                </a:solidFill>
              </a:rPr>
              <a:t>Rinconada</a:t>
            </a:r>
            <a:r>
              <a:rPr lang="en-US" sz="1200" dirty="0">
                <a:solidFill>
                  <a:schemeClr val="tx1"/>
                </a:solidFill>
              </a:rPr>
              <a:t> force main (72-in raw water pipe). </a:t>
            </a:r>
          </a:p>
          <a:p>
            <a:pPr marL="628650" marR="0" lvl="1" indent="-171450" algn="l" defTabSz="9142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Calibri" panose="020F0502020204030204" pitchFamily="34" charset="0"/>
                <a:ea typeface="Calibri" panose="020F0502020204030204" pitchFamily="34" charset="0"/>
              </a:rPr>
              <a:t>Ozone Contactor Building that removes contaminants </a:t>
            </a:r>
          </a:p>
          <a:p>
            <a:pPr marL="628625" lvl="1" indent="-171425">
              <a:buFont typeface="Arial" panose="020B0604020202020204" pitchFamily="34" charset="0"/>
              <a:buChar char="•"/>
            </a:pPr>
            <a:r>
              <a:rPr lang="en-US" sz="1200" dirty="0">
                <a:solidFill>
                  <a:schemeClr val="tx1"/>
                </a:solidFill>
                <a:latin typeface="Calibri" panose="020F0502020204030204" pitchFamily="34" charset="0"/>
                <a:ea typeface="Calibri" panose="020F0502020204030204" pitchFamily="34" charset="0"/>
              </a:rPr>
              <a:t>Flocculation sedimentation building that removes solids from our water </a:t>
            </a:r>
          </a:p>
          <a:p>
            <a:pPr marL="628625" lvl="1" indent="-171425">
              <a:buFont typeface="Arial" panose="020B0604020202020204" pitchFamily="34" charset="0"/>
              <a:buChar char="•"/>
            </a:pPr>
            <a:r>
              <a:rPr lang="en-US" sz="1200" dirty="0">
                <a:solidFill>
                  <a:schemeClr val="tx1"/>
                </a:solidFill>
                <a:latin typeface="Calibri" panose="020F0502020204030204" pitchFamily="34" charset="0"/>
                <a:ea typeface="Calibri" panose="020F0502020204030204" pitchFamily="34" charset="0"/>
              </a:rPr>
              <a:t>Electrical Equipment Pad </a:t>
            </a:r>
          </a:p>
          <a:p>
            <a:pPr marL="628625" lvl="1" indent="-171425">
              <a:buFont typeface="Arial" panose="020B0604020202020204" pitchFamily="34" charset="0"/>
              <a:buChar char="•"/>
            </a:pPr>
            <a:r>
              <a:rPr lang="en-US" sz="1200" dirty="0">
                <a:solidFill>
                  <a:schemeClr val="tx1"/>
                </a:solidFill>
                <a:latin typeface="Calibri" panose="020F0502020204030204" pitchFamily="34" charset="0"/>
                <a:ea typeface="Calibri" panose="020F0502020204030204" pitchFamily="34" charset="0"/>
              </a:rPr>
              <a:t>Wash Water Recovery facility</a:t>
            </a:r>
            <a:endParaRPr lang="en-US" dirty="0"/>
          </a:p>
          <a:p>
            <a:pPr marL="171425" indent="-171425">
              <a:buFont typeface="Arial" panose="020B0604020202020204" pitchFamily="34" charset="0"/>
              <a:buChar char="•"/>
            </a:pPr>
            <a:r>
              <a:rPr lang="en-US" dirty="0"/>
              <a:t>Phases 3-6 construction began Fall 2023 and will be complete in late 2029. This photo shows an artist rendering of what the plant will look like once completed. A look at the new </a:t>
            </a:r>
            <a:r>
              <a:rPr lang="en-US" dirty="0" err="1"/>
              <a:t>Rinconada</a:t>
            </a:r>
            <a:r>
              <a:rPr lang="en-US" dirty="0"/>
              <a:t> Water Treatment Plant. </a:t>
            </a:r>
          </a:p>
        </p:txBody>
      </p:sp>
      <p:sp>
        <p:nvSpPr>
          <p:cNvPr id="4" name="Slide Number Placeholder 3"/>
          <p:cNvSpPr>
            <a:spLocks noGrp="1"/>
          </p:cNvSpPr>
          <p:nvPr>
            <p:ph type="sldNum" sz="quarter" idx="5"/>
          </p:nvPr>
        </p:nvSpPr>
        <p:spPr/>
        <p:txBody>
          <a:bodyPr/>
          <a:lstStyle/>
          <a:p>
            <a:fld id="{E3408F58-A699-423C-B5B4-C902ADFEAFDE}" type="slidenum">
              <a:rPr lang="en-US" smtClean="0"/>
              <a:t>7</a:t>
            </a:fld>
            <a:endParaRPr lang="en-US"/>
          </a:p>
        </p:txBody>
      </p:sp>
    </p:spTree>
    <p:extLst>
      <p:ext uri="{BB962C8B-B14F-4D97-AF65-F5344CB8AC3E}">
        <p14:creationId xmlns:p14="http://schemas.microsoft.com/office/powerpoint/2010/main" val="1364574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u="none" dirty="0"/>
              <a:t>In Phase 3, work will consist of Clarifier Demolitions, Traffic Control, Surveying, and Potholing. </a:t>
            </a:r>
            <a:endParaRPr lang="en-US" sz="1200" u="sng" dirty="0"/>
          </a:p>
          <a:p>
            <a:pPr marL="171450" indent="-171450">
              <a:buFont typeface="Arial" panose="020B0604020202020204" pitchFamily="34" charset="0"/>
              <a:buChar char="•"/>
            </a:pPr>
            <a:r>
              <a:rPr lang="en-US" sz="1200" u="none" dirty="0"/>
              <a:t>In Phase 4, work will consist of constructing the New Ozone Generation Building, New Liquid Oxygen Facility also known as LOX, 12 New Dual Media filters, and Chlorine Contact Basin.</a:t>
            </a:r>
          </a:p>
          <a:p>
            <a:pPr marL="171450" indent="-171450">
              <a:buFont typeface="Arial" panose="020B0604020202020204" pitchFamily="34" charset="0"/>
              <a:buChar char="•"/>
            </a:pPr>
            <a:r>
              <a:rPr lang="en-US" sz="1200" u="none" dirty="0"/>
              <a:t>In Phase 5, work will consist of constructing the new Chemical Facilities, Demolition of the Existing Filters, Wash water Recovery Basin Demolition, and Demobilization.</a:t>
            </a:r>
          </a:p>
          <a:p>
            <a:pPr marL="171450" indent="-171450">
              <a:buFont typeface="Arial" panose="020B0604020202020204" pitchFamily="34" charset="0"/>
              <a:buChar char="•"/>
            </a:pPr>
            <a:r>
              <a:rPr lang="en-US" sz="1200" u="none" dirty="0"/>
              <a:t>Phase 6 will consist of Project closeout.</a:t>
            </a:r>
          </a:p>
          <a:p>
            <a:endParaRPr lang="en-US" dirty="0"/>
          </a:p>
        </p:txBody>
      </p:sp>
      <p:sp>
        <p:nvSpPr>
          <p:cNvPr id="4" name="Slide Number Placeholder 3"/>
          <p:cNvSpPr>
            <a:spLocks noGrp="1"/>
          </p:cNvSpPr>
          <p:nvPr>
            <p:ph type="sldNum" sz="quarter" idx="5"/>
          </p:nvPr>
        </p:nvSpPr>
        <p:spPr/>
        <p:txBody>
          <a:bodyPr/>
          <a:lstStyle/>
          <a:p>
            <a:fld id="{E3408F58-A699-423C-B5B4-C902ADFEAFDE}" type="slidenum">
              <a:rPr lang="en-US" smtClean="0"/>
              <a:t>8</a:t>
            </a:fld>
            <a:endParaRPr lang="en-US"/>
          </a:p>
        </p:txBody>
      </p:sp>
    </p:spTree>
    <p:extLst>
      <p:ext uri="{BB962C8B-B14F-4D97-AF65-F5344CB8AC3E}">
        <p14:creationId xmlns:p14="http://schemas.microsoft.com/office/powerpoint/2010/main" val="140183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lnSpc>
                <a:spcPct val="100000"/>
              </a:lnSpc>
              <a:buFont typeface="Arial" panose="020B0604020202020204" pitchFamily="34" charset="0"/>
              <a:buChar char="•"/>
            </a:pPr>
            <a:r>
              <a:rPr lang="en-US" dirty="0"/>
              <a:t>This plant has 4 clarifiers that were previously used to remove suspended solid from the water.</a:t>
            </a:r>
          </a:p>
          <a:p>
            <a:pPr marL="171425" indent="-171425">
              <a:lnSpc>
                <a:spcPct val="100000"/>
              </a:lnSpc>
              <a:buFont typeface="Arial" panose="020B0604020202020204" pitchFamily="34" charset="0"/>
              <a:buChar char="•"/>
            </a:pPr>
            <a:r>
              <a:rPr lang="en-US" dirty="0"/>
              <a:t>These clarifiers have been out of service since the completion of the flocculation and sedimentation basins in phases 1-2.</a:t>
            </a:r>
            <a:r>
              <a:rPr lang="en-US" b="0" i="0" dirty="0">
                <a:solidFill>
                  <a:srgbClr val="040C28"/>
                </a:solidFill>
                <a:effectLst/>
                <a:latin typeface="Google Sans"/>
              </a:rPr>
              <a:t>  </a:t>
            </a:r>
            <a:endParaRPr lang="en-US" b="0" i="0" dirty="0">
              <a:solidFill>
                <a:srgbClr val="4D5156"/>
              </a:solidFill>
              <a:effectLst/>
              <a:latin typeface="Google Sans"/>
            </a:endParaRPr>
          </a:p>
          <a:p>
            <a:pPr marL="171425" indent="-171425">
              <a:lnSpc>
                <a:spcPct val="100000"/>
              </a:lnSpc>
              <a:buFont typeface="Arial" panose="020B0604020202020204" pitchFamily="34" charset="0"/>
              <a:buChar char="•"/>
            </a:pPr>
            <a:r>
              <a:rPr lang="en-US" dirty="0"/>
              <a:t>The demolition of these clarifiers will take place during phase 3 which will last up until Spring 2025</a:t>
            </a:r>
          </a:p>
          <a:p>
            <a:pPr marL="171425" indent="-171425">
              <a:lnSpc>
                <a:spcPct val="100000"/>
              </a:lnSpc>
              <a:buFont typeface="Arial" panose="020B0604020202020204" pitchFamily="34" charset="0"/>
              <a:buChar char="•"/>
            </a:pPr>
            <a:r>
              <a:rPr lang="en-US" dirty="0"/>
              <a:t>We are working on minimizing impact on the neighborhood by </a:t>
            </a:r>
          </a:p>
          <a:p>
            <a:pPr marL="628625" marR="0" lvl="1" indent="-171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Noise Control. In addition, we will have 4 noise monitors located around the construction site to help minimize exceedances. </a:t>
            </a:r>
          </a:p>
          <a:p>
            <a:pPr marL="628625" marR="0" lvl="1" indent="-171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Dust Control. Contractor will be misting the concrete with water to control dust flying up</a:t>
            </a:r>
          </a:p>
          <a:p>
            <a:pPr marL="628625" lvl="1" indent="-171425">
              <a:lnSpc>
                <a:spcPct val="100000"/>
              </a:lnSpc>
              <a:buFont typeface="Arial" panose="020B0604020202020204" pitchFamily="34" charset="0"/>
              <a:buChar char="•"/>
            </a:pPr>
            <a:r>
              <a:rPr lang="en-US" dirty="0"/>
              <a:t>Traffic Control. We will be controlling the stacking trucks of trucks on adjacent streets around the site, waiting to enter the site. </a:t>
            </a:r>
          </a:p>
          <a:p>
            <a:pPr marL="457200" lvl="1" indent="0">
              <a:lnSpc>
                <a:spcPct val="100000"/>
              </a:lnSpc>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E3408F58-A699-423C-B5B4-C902ADFEAFDE}" type="slidenum">
              <a:rPr lang="en-US" smtClean="0"/>
              <a:t>9</a:t>
            </a:fld>
            <a:endParaRPr lang="en-US"/>
          </a:p>
        </p:txBody>
      </p:sp>
    </p:spTree>
    <p:extLst>
      <p:ext uri="{BB962C8B-B14F-4D97-AF65-F5344CB8AC3E}">
        <p14:creationId xmlns:p14="http://schemas.microsoft.com/office/powerpoint/2010/main" val="397657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4266">
              <a:buFont typeface="Arial" panose="020B0604020202020204" pitchFamily="34" charset="0"/>
              <a:buChar char="•"/>
            </a:pPr>
            <a:r>
              <a:rPr lang="en-US" dirty="0"/>
              <a:t>This photo shows an artist rendering of the plant once Phase 4 is completed.</a:t>
            </a:r>
          </a:p>
          <a:p>
            <a:pPr marL="171450" indent="-171450" defTabSz="914266">
              <a:buFont typeface="Arial" panose="020B0604020202020204" pitchFamily="34" charset="0"/>
              <a:buChar char="•"/>
            </a:pPr>
            <a:r>
              <a:rPr lang="en-US" dirty="0"/>
              <a:t>Where the clarifiers were previously, we have </a:t>
            </a:r>
          </a:p>
          <a:p>
            <a:pPr marL="628650" lvl="1" indent="-171450" defTabSz="914266">
              <a:buFont typeface="Arial" panose="020B0604020202020204" pitchFamily="34" charset="0"/>
              <a:buChar char="•"/>
            </a:pPr>
            <a:r>
              <a:rPr lang="en-US" dirty="0"/>
              <a:t>12 new dual media filters, t</a:t>
            </a:r>
            <a:r>
              <a:rPr lang="en-US" b="0" i="0" dirty="0">
                <a:solidFill>
                  <a:srgbClr val="4D5156"/>
                </a:solidFill>
                <a:effectLst/>
                <a:latin typeface="Google Sans"/>
              </a:rPr>
              <a:t>hese filters </a:t>
            </a:r>
            <a:r>
              <a:rPr lang="en-US" b="0" i="0" dirty="0">
                <a:solidFill>
                  <a:srgbClr val="040C28"/>
                </a:solidFill>
                <a:effectLst/>
                <a:latin typeface="Google Sans"/>
              </a:rPr>
              <a:t>remove dissolved particles and germs, such as dust, chemicals, parasites, bacteria, and viruses</a:t>
            </a:r>
          </a:p>
          <a:p>
            <a:pPr marL="628650" marR="0" lvl="1" indent="-171450" algn="l" defTabSz="9142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Ozone building, that will </a:t>
            </a:r>
            <a:r>
              <a:rPr lang="en-US" sz="1200" dirty="0"/>
              <a:t>enhance the removal of particulates from the water, improve the taste of water, and accelerate removal of other contaminants that might be present in the water sources.</a:t>
            </a:r>
          </a:p>
          <a:p>
            <a:pPr marL="628650" marR="0" lvl="1" indent="-171450" algn="l" defTabSz="9142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New Liquid Oxygen (LOX) Facility that will store liquid oxygen in two 15,000-gallon tanks before it’s converted into gaseous oxygen which is then used  to produce ozone.</a:t>
            </a:r>
          </a:p>
          <a:p>
            <a:pPr marL="628650" lvl="1" indent="-171450" defTabSz="914266">
              <a:buFont typeface="Arial" panose="020B0604020202020204" pitchFamily="34" charset="0"/>
              <a:buChar char="•"/>
            </a:pPr>
            <a:r>
              <a:rPr lang="en-US" dirty="0"/>
              <a:t>And the chlorine contact tank to provide primary disinfection in the water prior to distribution</a:t>
            </a:r>
          </a:p>
          <a:p>
            <a:pPr marL="457200" lvl="1" indent="0" defTabSz="914266">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E3408F58-A699-423C-B5B4-C902ADFEAFDE}" type="slidenum">
              <a:rPr lang="en-US" smtClean="0"/>
              <a:t>10</a:t>
            </a:fld>
            <a:endParaRPr lang="en-US"/>
          </a:p>
        </p:txBody>
      </p:sp>
    </p:spTree>
    <p:extLst>
      <p:ext uri="{BB962C8B-B14F-4D97-AF65-F5344CB8AC3E}">
        <p14:creationId xmlns:p14="http://schemas.microsoft.com/office/powerpoint/2010/main" val="263854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 typeface="Arial" panose="020B0604020202020204" pitchFamily="34" charset="0"/>
              <a:buChar char="•"/>
            </a:pPr>
            <a:r>
              <a:rPr lang="en-US" dirty="0"/>
              <a:t>This photo shows an artist rendering of the plant once the Project is completed after phases 5-6.</a:t>
            </a:r>
          </a:p>
          <a:p>
            <a:pPr marL="171425" marR="0" lvl="0" indent="-171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Where the existing filters were previously, we have a new waterwise educational garden that can be used for future improvements. </a:t>
            </a:r>
          </a:p>
          <a:p>
            <a:pPr marL="171425" marR="0" lvl="0" indent="-171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existing wash water recovery basin is demolished</a:t>
            </a:r>
          </a:p>
          <a:p>
            <a:pPr marL="171425" indent="-171425">
              <a:buFont typeface="Arial" panose="020B0604020202020204" pitchFamily="34" charset="0"/>
              <a:buChar char="•"/>
            </a:pPr>
            <a:r>
              <a:rPr lang="en-US" dirty="0"/>
              <a:t>The new facilities constructed are the sodium hypochlorite facility and chemical facility which will remove the toxins in our water, it was also proven to kill bacteria and contaminates. </a:t>
            </a:r>
          </a:p>
          <a:p>
            <a:endParaRPr lang="en-US" dirty="0"/>
          </a:p>
        </p:txBody>
      </p:sp>
      <p:sp>
        <p:nvSpPr>
          <p:cNvPr id="4" name="Slide Number Placeholder 3"/>
          <p:cNvSpPr>
            <a:spLocks noGrp="1"/>
          </p:cNvSpPr>
          <p:nvPr>
            <p:ph type="sldNum" sz="quarter" idx="5"/>
          </p:nvPr>
        </p:nvSpPr>
        <p:spPr/>
        <p:txBody>
          <a:bodyPr/>
          <a:lstStyle/>
          <a:p>
            <a:fld id="{E3408F58-A699-423C-B5B4-C902ADFEAFDE}" type="slidenum">
              <a:rPr lang="en-US" smtClean="0"/>
              <a:t>11</a:t>
            </a:fld>
            <a:endParaRPr lang="en-US"/>
          </a:p>
        </p:txBody>
      </p:sp>
    </p:spTree>
    <p:extLst>
      <p:ext uri="{BB962C8B-B14F-4D97-AF65-F5344CB8AC3E}">
        <p14:creationId xmlns:p14="http://schemas.microsoft.com/office/powerpoint/2010/main" val="409787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207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0" y="0"/>
            <a:ext cx="12192000" cy="685800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122660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59B0C1-90F0-49B0-A985-160281427C33}"/>
              </a:ext>
            </a:extLst>
          </p:cNvPr>
          <p:cNvSpPr>
            <a:spLocks noGrp="1"/>
          </p:cNvSpPr>
          <p:nvPr>
            <p:ph type="pic" sz="quarter" idx="10" hasCustomPrompt="1"/>
          </p:nvPr>
        </p:nvSpPr>
        <p:spPr>
          <a:xfrm>
            <a:off x="1" y="0"/>
            <a:ext cx="7236824" cy="6858000"/>
          </a:xfrm>
          <a:prstGeom prst="rect">
            <a:avLst/>
          </a:prstGeom>
        </p:spPr>
        <p:txBody>
          <a:bodyPr/>
          <a:lstStyle>
            <a:lvl1pPr marL="0" indent="0">
              <a:buNone/>
              <a:defRPr sz="18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1440834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3_Custom Layou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7BF6E02-B4B8-4310-AF0A-B774525EE629}"/>
              </a:ext>
            </a:extLst>
          </p:cNvPr>
          <p:cNvSpPr/>
          <p:nvPr userDrawn="1"/>
        </p:nvSpPr>
        <p:spPr>
          <a:xfrm>
            <a:off x="2386123" y="6257576"/>
            <a:ext cx="9602470" cy="301121"/>
          </a:xfrm>
          <a:prstGeom prst="roundRect">
            <a:avLst>
              <a:gd name="adj" fmla="val 50000"/>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5FAFED-42D4-4E1A-92E8-E9F7DBE1A7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980" y="6007323"/>
            <a:ext cx="2145803" cy="801629"/>
          </a:xfrm>
          <a:prstGeom prst="rect">
            <a:avLst/>
          </a:prstGeom>
        </p:spPr>
      </p:pic>
      <p:sp>
        <p:nvSpPr>
          <p:cNvPr id="4" name="Picture Placeholder 3">
            <a:extLst>
              <a:ext uri="{FF2B5EF4-FFF2-40B4-BE49-F238E27FC236}">
                <a16:creationId xmlns:a16="http://schemas.microsoft.com/office/drawing/2014/main" id="{CA59B0C1-90F0-49B0-A985-160281427C33}"/>
              </a:ext>
            </a:extLst>
          </p:cNvPr>
          <p:cNvSpPr>
            <a:spLocks noGrp="1"/>
          </p:cNvSpPr>
          <p:nvPr>
            <p:ph type="pic" sz="quarter" idx="10" hasCustomPrompt="1"/>
          </p:nvPr>
        </p:nvSpPr>
        <p:spPr>
          <a:xfrm>
            <a:off x="5486399" y="0"/>
            <a:ext cx="6705601" cy="6858000"/>
          </a:xfrm>
          <a:prstGeom prst="rect">
            <a:avLst/>
          </a:prstGeom>
        </p:spPr>
        <p:txBody>
          <a:bodyPr/>
          <a:lstStyle>
            <a:lvl1pPr marL="0" indent="0">
              <a:buNone/>
              <a:defRPr sz="18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817687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62_Custom Layout">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D81AAF2-BDFA-458E-B04E-E327225E30D8}"/>
              </a:ext>
            </a:extLst>
          </p:cNvPr>
          <p:cNvSpPr/>
          <p:nvPr userDrawn="1"/>
        </p:nvSpPr>
        <p:spPr>
          <a:xfrm>
            <a:off x="2357548" y="6258705"/>
            <a:ext cx="9602470" cy="301121"/>
          </a:xfrm>
          <a:prstGeom prst="roundRect">
            <a:avLst>
              <a:gd name="adj" fmla="val 50000"/>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C161739-3200-4852-9F8A-695C8EBCD0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980" y="6007323"/>
            <a:ext cx="2145803" cy="801629"/>
          </a:xfrm>
          <a:prstGeom prst="rect">
            <a:avLst/>
          </a:prstGeom>
        </p:spPr>
      </p:pic>
      <p:sp>
        <p:nvSpPr>
          <p:cNvPr id="8" name="Picture Placeholder 4">
            <a:extLst>
              <a:ext uri="{FF2B5EF4-FFF2-40B4-BE49-F238E27FC236}">
                <a16:creationId xmlns:a16="http://schemas.microsoft.com/office/drawing/2014/main" id="{098BB5DC-4479-4ADD-AF16-AF7F29754DAB}"/>
              </a:ext>
            </a:extLst>
          </p:cNvPr>
          <p:cNvSpPr>
            <a:spLocks noGrp="1"/>
          </p:cNvSpPr>
          <p:nvPr>
            <p:ph type="pic" sz="quarter" idx="10" hasCustomPrompt="1"/>
          </p:nvPr>
        </p:nvSpPr>
        <p:spPr>
          <a:xfrm>
            <a:off x="0" y="0"/>
            <a:ext cx="12192000" cy="4549755"/>
          </a:xfrm>
          <a:custGeom>
            <a:avLst/>
            <a:gdLst>
              <a:gd name="connsiteX0" fmla="*/ 0 w 4283772"/>
              <a:gd name="connsiteY0" fmla="*/ 0 h 6858000"/>
              <a:gd name="connsiteX1" fmla="*/ 4283772 w 4283772"/>
              <a:gd name="connsiteY1" fmla="*/ 0 h 6858000"/>
              <a:gd name="connsiteX2" fmla="*/ 4283772 w 4283772"/>
              <a:gd name="connsiteY2" fmla="*/ 6858000 h 6858000"/>
              <a:gd name="connsiteX3" fmla="*/ 0 w 42837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3772" h="6858000">
                <a:moveTo>
                  <a:pt x="0" y="0"/>
                </a:moveTo>
                <a:lnTo>
                  <a:pt x="4283772" y="0"/>
                </a:lnTo>
                <a:lnTo>
                  <a:pt x="4283772"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630212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50_Title Slide">
    <p:bg>
      <p:bgPr>
        <a:gradFill>
          <a:gsLst>
            <a:gs pos="0">
              <a:srgbClr val="64A70B"/>
            </a:gs>
            <a:gs pos="100000">
              <a:srgbClr val="0086D6"/>
            </a:gs>
          </a:gsLst>
          <a:lin ang="5400000" scaled="0"/>
        </a:gra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8725535" y="502809"/>
            <a:ext cx="1591944" cy="1677036"/>
          </a:xfrm>
          <a:custGeom>
            <a:avLst/>
            <a:gdLst>
              <a:gd name="connsiteX0" fmla="*/ 0 w 1591944"/>
              <a:gd name="connsiteY0" fmla="*/ 0 h 1677036"/>
              <a:gd name="connsiteX1" fmla="*/ 1571822 w 1591944"/>
              <a:gd name="connsiteY1" fmla="*/ 0 h 1677036"/>
              <a:gd name="connsiteX2" fmla="*/ 1591944 w 1591944"/>
              <a:gd name="connsiteY2" fmla="*/ 20122 h 1677036"/>
              <a:gd name="connsiteX3" fmla="*/ 1591944 w 1591944"/>
              <a:gd name="connsiteY3" fmla="*/ 1656914 h 1677036"/>
              <a:gd name="connsiteX4" fmla="*/ 1571822 w 1591944"/>
              <a:gd name="connsiteY4" fmla="*/ 1677036 h 1677036"/>
              <a:gd name="connsiteX5" fmla="*/ 0 w 1591944"/>
              <a:gd name="connsiteY5" fmla="*/ 1677036 h 167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944" h="1677036">
                <a:moveTo>
                  <a:pt x="0" y="0"/>
                </a:moveTo>
                <a:lnTo>
                  <a:pt x="1571822" y="0"/>
                </a:lnTo>
                <a:cubicBezTo>
                  <a:pt x="1582935" y="0"/>
                  <a:pt x="1591944" y="9009"/>
                  <a:pt x="1591944" y="20122"/>
                </a:cubicBezTo>
                <a:lnTo>
                  <a:pt x="1591944" y="1656914"/>
                </a:lnTo>
                <a:cubicBezTo>
                  <a:pt x="1591944" y="1668027"/>
                  <a:pt x="1582935" y="1677036"/>
                  <a:pt x="1571822" y="1677036"/>
                </a:cubicBezTo>
                <a:lnTo>
                  <a:pt x="0" y="1677036"/>
                </a:lnTo>
                <a:close/>
              </a:path>
            </a:pathLst>
          </a:custGeom>
        </p:spPr>
        <p:txBody>
          <a:bodyPr wrap="square">
            <a:noAutofit/>
          </a:bodyPr>
          <a:lstStyle>
            <a:lvl1pPr marL="0" indent="0" algn="ctr">
              <a:buNone/>
              <a:defRPr sz="1800">
                <a:solidFill>
                  <a:schemeClr val="bg1"/>
                </a:solidFill>
              </a:defRPr>
            </a:lvl1pPr>
          </a:lstStyle>
          <a:p>
            <a:endParaRPr lang="id-ID"/>
          </a:p>
        </p:txBody>
      </p:sp>
      <p:sp>
        <p:nvSpPr>
          <p:cNvPr id="10" name="Picture Placeholder 9"/>
          <p:cNvSpPr>
            <a:spLocks noGrp="1"/>
          </p:cNvSpPr>
          <p:nvPr>
            <p:ph type="pic" sz="quarter" idx="10"/>
          </p:nvPr>
        </p:nvSpPr>
        <p:spPr>
          <a:xfrm>
            <a:off x="1891650" y="2573198"/>
            <a:ext cx="1591944" cy="1677036"/>
          </a:xfrm>
          <a:custGeom>
            <a:avLst/>
            <a:gdLst>
              <a:gd name="connsiteX0" fmla="*/ 20122 w 1591944"/>
              <a:gd name="connsiteY0" fmla="*/ 0 h 1677036"/>
              <a:gd name="connsiteX1" fmla="*/ 1591944 w 1591944"/>
              <a:gd name="connsiteY1" fmla="*/ 0 h 1677036"/>
              <a:gd name="connsiteX2" fmla="*/ 1591944 w 1591944"/>
              <a:gd name="connsiteY2" fmla="*/ 1677036 h 1677036"/>
              <a:gd name="connsiteX3" fmla="*/ 20122 w 1591944"/>
              <a:gd name="connsiteY3" fmla="*/ 1677036 h 1677036"/>
              <a:gd name="connsiteX4" fmla="*/ 0 w 1591944"/>
              <a:gd name="connsiteY4" fmla="*/ 1656914 h 1677036"/>
              <a:gd name="connsiteX5" fmla="*/ 0 w 1591944"/>
              <a:gd name="connsiteY5" fmla="*/ 20122 h 1677036"/>
              <a:gd name="connsiteX6" fmla="*/ 20122 w 1591944"/>
              <a:gd name="connsiteY6" fmla="*/ 0 h 167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1944" h="1677036">
                <a:moveTo>
                  <a:pt x="20122" y="0"/>
                </a:moveTo>
                <a:lnTo>
                  <a:pt x="1591944" y="0"/>
                </a:lnTo>
                <a:lnTo>
                  <a:pt x="1591944" y="1677036"/>
                </a:lnTo>
                <a:lnTo>
                  <a:pt x="20122" y="1677036"/>
                </a:lnTo>
                <a:cubicBezTo>
                  <a:pt x="9009" y="1677036"/>
                  <a:pt x="0" y="1668027"/>
                  <a:pt x="0" y="1656914"/>
                </a:cubicBezTo>
                <a:lnTo>
                  <a:pt x="0" y="20122"/>
                </a:lnTo>
                <a:cubicBezTo>
                  <a:pt x="0" y="9009"/>
                  <a:pt x="9009" y="0"/>
                  <a:pt x="20122" y="0"/>
                </a:cubicBezTo>
                <a:close/>
              </a:path>
            </a:pathLst>
          </a:custGeom>
        </p:spPr>
        <p:txBody>
          <a:bodyPr wrap="square">
            <a:noAutofit/>
          </a:bodyPr>
          <a:lstStyle>
            <a:lvl1pPr marL="0" indent="0" algn="ctr">
              <a:buNone/>
              <a:defRPr sz="1800">
                <a:solidFill>
                  <a:schemeClr val="bg1"/>
                </a:solidFill>
              </a:defRPr>
            </a:lvl1pPr>
          </a:lstStyle>
          <a:p>
            <a:endParaRPr lang="id-ID"/>
          </a:p>
        </p:txBody>
      </p:sp>
      <p:sp>
        <p:nvSpPr>
          <p:cNvPr id="11" name="Picture Placeholder 10"/>
          <p:cNvSpPr>
            <a:spLocks noGrp="1"/>
          </p:cNvSpPr>
          <p:nvPr>
            <p:ph type="pic" sz="quarter" idx="12"/>
          </p:nvPr>
        </p:nvSpPr>
        <p:spPr>
          <a:xfrm>
            <a:off x="8725535" y="4694750"/>
            <a:ext cx="1591944" cy="1677036"/>
          </a:xfrm>
          <a:custGeom>
            <a:avLst/>
            <a:gdLst>
              <a:gd name="connsiteX0" fmla="*/ 0 w 1591944"/>
              <a:gd name="connsiteY0" fmla="*/ 0 h 1677036"/>
              <a:gd name="connsiteX1" fmla="*/ 1571822 w 1591944"/>
              <a:gd name="connsiteY1" fmla="*/ 0 h 1677036"/>
              <a:gd name="connsiteX2" fmla="*/ 1591944 w 1591944"/>
              <a:gd name="connsiteY2" fmla="*/ 20122 h 1677036"/>
              <a:gd name="connsiteX3" fmla="*/ 1591944 w 1591944"/>
              <a:gd name="connsiteY3" fmla="*/ 1656914 h 1677036"/>
              <a:gd name="connsiteX4" fmla="*/ 1571822 w 1591944"/>
              <a:gd name="connsiteY4" fmla="*/ 1677036 h 1677036"/>
              <a:gd name="connsiteX5" fmla="*/ 0 w 1591944"/>
              <a:gd name="connsiteY5" fmla="*/ 1677036 h 167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944" h="1677036">
                <a:moveTo>
                  <a:pt x="0" y="0"/>
                </a:moveTo>
                <a:lnTo>
                  <a:pt x="1571822" y="0"/>
                </a:lnTo>
                <a:cubicBezTo>
                  <a:pt x="1582935" y="0"/>
                  <a:pt x="1591944" y="9009"/>
                  <a:pt x="1591944" y="20122"/>
                </a:cubicBezTo>
                <a:lnTo>
                  <a:pt x="1591944" y="1656914"/>
                </a:lnTo>
                <a:cubicBezTo>
                  <a:pt x="1591944" y="1668027"/>
                  <a:pt x="1582935" y="1677036"/>
                  <a:pt x="1571822" y="1677036"/>
                </a:cubicBezTo>
                <a:lnTo>
                  <a:pt x="0" y="1677036"/>
                </a:lnTo>
                <a:close/>
              </a:path>
            </a:pathLst>
          </a:custGeom>
        </p:spPr>
        <p:txBody>
          <a:bodyPr wrap="square">
            <a:noAutofit/>
          </a:bodyPr>
          <a:lstStyle>
            <a:lvl1pPr marL="0" indent="0" algn="ctr">
              <a:buNone/>
              <a:defRPr sz="1800">
                <a:solidFill>
                  <a:schemeClr val="bg1"/>
                </a:solidFill>
              </a:defRPr>
            </a:lvl1pPr>
          </a:lstStyle>
          <a:p>
            <a:endParaRPr lang="id-ID"/>
          </a:p>
        </p:txBody>
      </p:sp>
    </p:spTree>
    <p:extLst>
      <p:ext uri="{BB962C8B-B14F-4D97-AF65-F5344CB8AC3E}">
        <p14:creationId xmlns:p14="http://schemas.microsoft.com/office/powerpoint/2010/main" val="319617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75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5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25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690734" y="579505"/>
            <a:ext cx="10802595" cy="665285"/>
          </a:xfrm>
          <a:prstGeom prst="rect">
            <a:avLst/>
          </a:prstGeom>
        </p:spPr>
        <p:txBody>
          <a:bodyPr wrap="square" anchor="t" anchorCtr="0">
            <a:noAutofit/>
          </a:bodyPr>
          <a:lstStyle>
            <a:lvl1pPr algn="ctr">
              <a:lnSpc>
                <a:spcPct val="90000"/>
              </a:lnSpc>
              <a:defRPr sz="4400" b="0" i="0">
                <a:solidFill>
                  <a:schemeClr val="tx1">
                    <a:lumMod val="65000"/>
                    <a:lumOff val="35000"/>
                  </a:schemeClr>
                </a:solidFill>
                <a:latin typeface="Bebas Neue" pitchFamily="34" charset="0"/>
                <a:ea typeface="Gulim" pitchFamily="34" charset="-127"/>
              </a:defRPr>
            </a:lvl1pPr>
          </a:lstStyle>
          <a:p>
            <a:r>
              <a:rPr lang="en-US"/>
              <a:t>Title</a:t>
            </a:r>
          </a:p>
        </p:txBody>
      </p:sp>
      <p:sp>
        <p:nvSpPr>
          <p:cNvPr id="10" name="Text Placeholder 8"/>
          <p:cNvSpPr>
            <a:spLocks noGrp="1"/>
          </p:cNvSpPr>
          <p:nvPr>
            <p:ph type="body" sz="quarter" idx="32" hasCustomPrompt="1"/>
          </p:nvPr>
        </p:nvSpPr>
        <p:spPr>
          <a:xfrm>
            <a:off x="1699195" y="1124364"/>
            <a:ext cx="8785674" cy="240851"/>
          </a:xfrm>
          <a:prstGeom prst="rect">
            <a:avLst/>
          </a:prstGeom>
          <a:noFill/>
          <a:ln>
            <a:noFill/>
          </a:ln>
        </p:spPr>
        <p:txBody>
          <a:bodyPr anchor="ctr">
            <a:noAutofit/>
          </a:bodyPr>
          <a:lstStyle>
            <a:lvl1pPr marL="0" indent="0" algn="ctr">
              <a:lnSpc>
                <a:spcPct val="90000"/>
              </a:lnSpc>
              <a:spcBef>
                <a:spcPts val="1200"/>
              </a:spcBef>
              <a:buNone/>
              <a:defRPr sz="1200" b="0" baseline="0">
                <a:solidFill>
                  <a:schemeClr val="bg1">
                    <a:lumMod val="65000"/>
                  </a:schemeClr>
                </a:solidFill>
                <a:latin typeface="+mn-lt"/>
              </a:defRPr>
            </a:lvl1pPr>
          </a:lstStyle>
          <a:p>
            <a:pPr lvl="0"/>
            <a:r>
              <a:rPr lang="id-ID"/>
              <a:t>Lorem Ipsum Dolor sit Amet</a:t>
            </a:r>
            <a:endParaRPr lang="en-US"/>
          </a:p>
        </p:txBody>
      </p:sp>
      <p:sp>
        <p:nvSpPr>
          <p:cNvPr id="6" name="Picture Placeholder 7"/>
          <p:cNvSpPr>
            <a:spLocks noGrp="1"/>
          </p:cNvSpPr>
          <p:nvPr>
            <p:ph type="pic" sz="quarter" idx="10"/>
          </p:nvPr>
        </p:nvSpPr>
        <p:spPr>
          <a:xfrm>
            <a:off x="734276" y="1789649"/>
            <a:ext cx="5577719" cy="4301958"/>
          </a:xfrm>
          <a:prstGeom prst="roundRect">
            <a:avLst>
              <a:gd name="adj" fmla="val 3543"/>
            </a:avLst>
          </a:prstGeom>
        </p:spPr>
        <p:txBody>
          <a:bodyPr/>
          <a:lstStyle>
            <a:lvl1pPr>
              <a:defRPr sz="1800">
                <a:solidFill>
                  <a:schemeClr val="bg1"/>
                </a:solidFill>
              </a:defRPr>
            </a:lvl1pPr>
          </a:lstStyle>
          <a:p>
            <a:endParaRPr lang="id-ID"/>
          </a:p>
        </p:txBody>
      </p:sp>
    </p:spTree>
    <p:extLst>
      <p:ext uri="{BB962C8B-B14F-4D97-AF65-F5344CB8AC3E}">
        <p14:creationId xmlns:p14="http://schemas.microsoft.com/office/powerpoint/2010/main" val="21123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94CF-BE08-442F-99B1-E85E4F974153}"/>
              </a:ext>
            </a:extLst>
          </p:cNvPr>
          <p:cNvSpPr>
            <a:spLocks noGrp="1"/>
          </p:cNvSpPr>
          <p:nvPr>
            <p:ph type="ctrTitle"/>
          </p:nvPr>
        </p:nvSpPr>
        <p:spPr>
          <a:xfrm>
            <a:off x="1524000" y="1663304"/>
            <a:ext cx="9144000" cy="184666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BB6E26-0FAD-4D22-BC44-A1BAF4641BBD}"/>
              </a:ext>
            </a:extLst>
          </p:cNvPr>
          <p:cNvSpPr>
            <a:spLocks noGrp="1"/>
          </p:cNvSpPr>
          <p:nvPr>
            <p:ph type="subTitle" idx="1"/>
          </p:nvPr>
        </p:nvSpPr>
        <p:spPr>
          <a:xfrm>
            <a:off x="1524000" y="3602040"/>
            <a:ext cx="9144000" cy="369331"/>
          </a:xfrm>
        </p:spPr>
        <p:txBody>
          <a:bodyPr/>
          <a:lstStyle>
            <a:lvl1pPr marL="0" indent="0" algn="ctr">
              <a:buNone/>
              <a:defRPr sz="2400"/>
            </a:lvl1pPr>
            <a:lvl2pPr marL="457167" indent="0" algn="ctr">
              <a:buNone/>
              <a:defRPr sz="2000"/>
            </a:lvl2pPr>
            <a:lvl3pPr marL="914335" indent="0" algn="ctr">
              <a:buNone/>
              <a:defRPr sz="1800"/>
            </a:lvl3pPr>
            <a:lvl4pPr marL="1371501" indent="0" algn="ctr">
              <a:buNone/>
              <a:defRPr sz="1600"/>
            </a:lvl4pPr>
            <a:lvl5pPr marL="1828668" indent="0" algn="ctr">
              <a:buNone/>
              <a:defRPr sz="1600"/>
            </a:lvl5pPr>
            <a:lvl6pPr marL="2285835" indent="0" algn="ctr">
              <a:buNone/>
              <a:defRPr sz="1600"/>
            </a:lvl6pPr>
            <a:lvl7pPr marL="2743003" indent="0" algn="ctr">
              <a:buNone/>
              <a:defRPr sz="1600"/>
            </a:lvl7pPr>
            <a:lvl8pPr marL="3200169" indent="0" algn="ctr">
              <a:buNone/>
              <a:defRPr sz="1600"/>
            </a:lvl8pPr>
            <a:lvl9pPr marL="365733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BF284B-2786-47CA-88CA-02725DD40B9A}"/>
              </a:ext>
            </a:extLst>
          </p:cNvPr>
          <p:cNvSpPr>
            <a:spLocks noGrp="1"/>
          </p:cNvSpPr>
          <p:nvPr>
            <p:ph type="dt" sz="half" idx="10"/>
          </p:nvPr>
        </p:nvSpPr>
        <p:spPr>
          <a:xfrm>
            <a:off x="838200" y="6356352"/>
            <a:ext cx="2743200" cy="377726"/>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386FC73-1EBA-48E5-9AA4-474DE328A3CA}"/>
              </a:ext>
            </a:extLst>
          </p:cNvPr>
          <p:cNvSpPr>
            <a:spLocks noGrp="1"/>
          </p:cNvSpPr>
          <p:nvPr>
            <p:ph type="ftr" sz="quarter" idx="11"/>
          </p:nvPr>
        </p:nvSpPr>
        <p:spPr>
          <a:xfrm>
            <a:off x="4038600" y="6356352"/>
            <a:ext cx="4114800" cy="377726"/>
          </a:xfrm>
          <a:prstGeom prst="rect">
            <a:avLst/>
          </a:prstGeom>
        </p:spPr>
        <p:txBody>
          <a:bodyPr/>
          <a:lstStyle/>
          <a:p>
            <a:r>
              <a:rPr lang="en-US"/>
              <a:t>Reach 5</a:t>
            </a:r>
          </a:p>
        </p:txBody>
      </p:sp>
      <p:sp>
        <p:nvSpPr>
          <p:cNvPr id="6" name="Slide Number Placeholder 5">
            <a:extLst>
              <a:ext uri="{FF2B5EF4-FFF2-40B4-BE49-F238E27FC236}">
                <a16:creationId xmlns:a16="http://schemas.microsoft.com/office/drawing/2014/main" id="{7A63A00F-7337-477D-85FE-FF8C933FF867}"/>
              </a:ext>
            </a:extLst>
          </p:cNvPr>
          <p:cNvSpPr>
            <a:spLocks noGrp="1"/>
          </p:cNvSpPr>
          <p:nvPr>
            <p:ph type="sldNum" sz="quarter" idx="12"/>
          </p:nvPr>
        </p:nvSpPr>
        <p:spPr>
          <a:xfrm>
            <a:off x="8610600" y="6356352"/>
            <a:ext cx="2743200" cy="377726"/>
          </a:xfrm>
          <a:prstGeom prst="rect">
            <a:avLst/>
          </a:prstGeom>
        </p:spPr>
        <p:txBody>
          <a:bodyPr/>
          <a:lstStyle/>
          <a:p>
            <a:fld id="{DC805D54-9040-4799-99F7-C4353A913957}" type="slidenum">
              <a:rPr lang="en-US" smtClean="0"/>
              <a:t>‹#›</a:t>
            </a:fld>
            <a:endParaRPr lang="en-US"/>
          </a:p>
        </p:txBody>
      </p:sp>
    </p:spTree>
    <p:extLst>
      <p:ext uri="{BB962C8B-B14F-4D97-AF65-F5344CB8AC3E}">
        <p14:creationId xmlns:p14="http://schemas.microsoft.com/office/powerpoint/2010/main" val="6932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9A0D36C-70A3-4214-8EB0-737D70F16535}"/>
              </a:ext>
            </a:extLst>
          </p:cNvPr>
          <p:cNvSpPr/>
          <p:nvPr userDrawn="1"/>
        </p:nvSpPr>
        <p:spPr>
          <a:xfrm>
            <a:off x="2357548" y="6258705"/>
            <a:ext cx="9602470" cy="301121"/>
          </a:xfrm>
          <a:prstGeom prst="roundRect">
            <a:avLst>
              <a:gd name="adj" fmla="val 50000"/>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5FA3381-4280-4B17-966F-0918E7183690}"/>
              </a:ext>
            </a:extLst>
          </p:cNvPr>
          <p:cNvSpPr txBox="1"/>
          <p:nvPr userDrawn="1"/>
        </p:nvSpPr>
        <p:spPr>
          <a:xfrm>
            <a:off x="8972787" y="157648"/>
            <a:ext cx="2987231" cy="1631216"/>
          </a:xfrm>
          <a:prstGeom prst="rect">
            <a:avLst/>
          </a:prstGeom>
          <a:noFill/>
        </p:spPr>
        <p:txBody>
          <a:bodyPr wrap="square" rtlCol="0">
            <a:spAutoFit/>
          </a:bodyPr>
          <a:lstStyle/>
          <a:p>
            <a:pPr algn="r"/>
            <a:fld id="{260E2A6B-A809-4840-BF14-8648BC0BDF87}" type="slidenum">
              <a:rPr lang="id-ID" sz="10000" b="0" i="0" strike="noStrike" spc="0" smtClean="0">
                <a:solidFill>
                  <a:schemeClr val="bg1">
                    <a:lumMod val="95000"/>
                  </a:schemeClr>
                </a:solidFill>
                <a:latin typeface="+mn-lt"/>
                <a:ea typeface="Open Sans Semibold" panose="020B0706030804020204" pitchFamily="34" charset="0"/>
                <a:cs typeface="Segoe UI" panose="020B0502040204020203" pitchFamily="34" charset="0"/>
              </a:rPr>
              <a:pPr algn="r"/>
              <a:t>‹#›</a:t>
            </a:fld>
            <a:endParaRPr lang="id-ID" sz="10000" b="0" i="0" strike="noStrike" spc="0" dirty="0">
              <a:solidFill>
                <a:schemeClr val="bg1">
                  <a:lumMod val="95000"/>
                </a:schemeClr>
              </a:solidFill>
              <a:latin typeface="+mn-lt"/>
              <a:ea typeface="Open Sans Semibold" panose="020B0706030804020204" pitchFamily="34" charset="0"/>
              <a:cs typeface="Segoe UI" panose="020B0502040204020203" pitchFamily="34" charset="0"/>
            </a:endParaRPr>
          </a:p>
        </p:txBody>
      </p:sp>
      <p:pic>
        <p:nvPicPr>
          <p:cNvPr id="9" name="Picture 8">
            <a:extLst>
              <a:ext uri="{FF2B5EF4-FFF2-40B4-BE49-F238E27FC236}">
                <a16:creationId xmlns:a16="http://schemas.microsoft.com/office/drawing/2014/main" id="{EF9AF6AC-9A13-4490-B6E4-3CCAE83A334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8980" y="6007323"/>
            <a:ext cx="2145803" cy="801629"/>
          </a:xfrm>
          <a:prstGeom prst="rect">
            <a:avLst/>
          </a:prstGeom>
        </p:spPr>
      </p:pic>
    </p:spTree>
    <p:extLst>
      <p:ext uri="{BB962C8B-B14F-4D97-AF65-F5344CB8AC3E}">
        <p14:creationId xmlns:p14="http://schemas.microsoft.com/office/powerpoint/2010/main" val="247659212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mailto:Tmercado@valleywater.org" TargetMode="External"/><Relationship Id="rId2" Type="http://schemas.openxmlformats.org/officeDocument/2006/relationships/hyperlink" Target="https://www.valleywater.org/project-updates/rinconada-water-treatment-plant-reliability-improvement" TargetMode="Externa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hyperlink" Target="mailto:jwu@valleywater.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7FEE13D-85B4-4C81-8F99-5789724222DB}"/>
              </a:ext>
            </a:extLst>
          </p:cNvPr>
          <p:cNvSpPr txBox="1"/>
          <p:nvPr/>
        </p:nvSpPr>
        <p:spPr>
          <a:xfrm>
            <a:off x="685799" y="449222"/>
            <a:ext cx="10417794" cy="7386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rPr>
              <a:t>Zoom Webinar </a:t>
            </a:r>
            <a:r>
              <a:rPr lang="en-US" sz="4200">
                <a:solidFill>
                  <a:prstClr val="black">
                    <a:lumMod val="85000"/>
                    <a:lumOff val="15000"/>
                  </a:prstClr>
                </a:solidFill>
                <a:latin typeface="Nexa Bold" panose="02000000000000000000" pitchFamily="50" charset="0"/>
              </a:rPr>
              <a:t>Instructions</a:t>
            </a:r>
            <a:endParaRPr kumimoji="0" lang="en-US" sz="42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endParaRPr>
          </a:p>
        </p:txBody>
      </p:sp>
      <p:sp>
        <p:nvSpPr>
          <p:cNvPr id="7" name="Rectangle 6">
            <a:extLst>
              <a:ext uri="{FF2B5EF4-FFF2-40B4-BE49-F238E27FC236}">
                <a16:creationId xmlns:a16="http://schemas.microsoft.com/office/drawing/2014/main" id="{4695A613-E02D-4D3C-B841-5919754817B5}"/>
              </a:ext>
            </a:extLst>
          </p:cNvPr>
          <p:cNvSpPr/>
          <p:nvPr/>
        </p:nvSpPr>
        <p:spPr>
          <a:xfrm>
            <a:off x="0" y="0"/>
            <a:ext cx="12192000" cy="10303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a:extLst>
              <a:ext uri="{FF2B5EF4-FFF2-40B4-BE49-F238E27FC236}">
                <a16:creationId xmlns:a16="http://schemas.microsoft.com/office/drawing/2014/main" id="{7B3E67E2-DBF8-406A-8A13-76BA4B41CB25}"/>
              </a:ext>
            </a:extLst>
          </p:cNvPr>
          <p:cNvSpPr txBox="1"/>
          <p:nvPr/>
        </p:nvSpPr>
        <p:spPr>
          <a:xfrm>
            <a:off x="685799" y="2885911"/>
            <a:ext cx="4120230" cy="400110"/>
          </a:xfrm>
          <a:prstGeom prst="rect">
            <a:avLst/>
          </a:prstGeom>
          <a:noFill/>
        </p:spPr>
        <p:txBody>
          <a:bodyPr wrap="none" rtlCol="0">
            <a:spAutoFit/>
          </a:bodyPr>
          <a:lstStyle/>
          <a:p>
            <a:r>
              <a:rPr lang="en-US" sz="2000" b="1" u="sng"/>
              <a:t>If internet unstable, use Phone Audio</a:t>
            </a:r>
          </a:p>
        </p:txBody>
      </p:sp>
      <p:pic>
        <p:nvPicPr>
          <p:cNvPr id="8" name="Picture 7">
            <a:extLst>
              <a:ext uri="{FF2B5EF4-FFF2-40B4-BE49-F238E27FC236}">
                <a16:creationId xmlns:a16="http://schemas.microsoft.com/office/drawing/2014/main" id="{95862BB0-DA8F-4F49-9A3A-BA2BE9E7B41B}"/>
              </a:ext>
            </a:extLst>
          </p:cNvPr>
          <p:cNvPicPr>
            <a:picLocks noChangeAspect="1"/>
          </p:cNvPicPr>
          <p:nvPr/>
        </p:nvPicPr>
        <p:blipFill rotWithShape="1">
          <a:blip r:embed="rId3">
            <a:extLst>
              <a:ext uri="{28A0092B-C50C-407E-A947-70E740481C1C}">
                <a14:useLocalDpi xmlns:a14="http://schemas.microsoft.com/office/drawing/2010/main" val="0"/>
              </a:ext>
            </a:extLst>
          </a:blip>
          <a:srcRect l="1" r="78393"/>
          <a:stretch/>
        </p:blipFill>
        <p:spPr>
          <a:xfrm>
            <a:off x="753060" y="2184545"/>
            <a:ext cx="2318263" cy="541067"/>
          </a:xfrm>
          <a:prstGeom prst="rect">
            <a:avLst/>
          </a:prstGeom>
        </p:spPr>
      </p:pic>
      <p:sp>
        <p:nvSpPr>
          <p:cNvPr id="9" name="TextBox 8">
            <a:extLst>
              <a:ext uri="{FF2B5EF4-FFF2-40B4-BE49-F238E27FC236}">
                <a16:creationId xmlns:a16="http://schemas.microsoft.com/office/drawing/2014/main" id="{C4D5FE90-E6A8-4C44-99F9-675DC5AF009A}"/>
              </a:ext>
            </a:extLst>
          </p:cNvPr>
          <p:cNvSpPr txBox="1"/>
          <p:nvPr/>
        </p:nvSpPr>
        <p:spPr>
          <a:xfrm>
            <a:off x="753060" y="3439074"/>
            <a:ext cx="3915655" cy="2031325"/>
          </a:xfrm>
          <a:prstGeom prst="rect">
            <a:avLst/>
          </a:prstGeom>
          <a:solidFill>
            <a:schemeClr val="bg1"/>
          </a:solidFill>
          <a:ln>
            <a:solidFill>
              <a:schemeClr val="tx1"/>
            </a:solidFill>
          </a:ln>
        </p:spPr>
        <p:txBody>
          <a:bodyPr wrap="square" rtlCol="0">
            <a:spAutoFit/>
          </a:bodyPr>
          <a:lstStyle/>
          <a:p>
            <a:pPr marL="342900" indent="-342900">
              <a:buFont typeface="Arial" panose="020B0604020202020204" pitchFamily="34" charset="0"/>
              <a:buChar char="•"/>
            </a:pPr>
            <a:r>
              <a:rPr lang="en-US"/>
              <a:t>Check your invite/email for call-in number and meeting ID</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Dial call-in number: </a:t>
            </a:r>
            <a:r>
              <a:rPr lang="en-US" b="1">
                <a:highlight>
                  <a:srgbClr val="FFFF00"/>
                </a:highlight>
              </a:rPr>
              <a:t>1-669-900-9128</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Enter webinar ID then #.</a:t>
            </a:r>
          </a:p>
          <a:p>
            <a:pPr marL="800100" lvl="1" indent="-342900">
              <a:buFont typeface="Arial" panose="020B0604020202020204" pitchFamily="34" charset="0"/>
              <a:buChar char="•"/>
            </a:pPr>
            <a:endParaRPr lang="en-US"/>
          </a:p>
        </p:txBody>
      </p:sp>
      <p:sp>
        <p:nvSpPr>
          <p:cNvPr id="10" name="TextBox 9">
            <a:extLst>
              <a:ext uri="{FF2B5EF4-FFF2-40B4-BE49-F238E27FC236}">
                <a16:creationId xmlns:a16="http://schemas.microsoft.com/office/drawing/2014/main" id="{F083CBA0-E07C-4F7D-92B2-52720E616AA3}"/>
              </a:ext>
            </a:extLst>
          </p:cNvPr>
          <p:cNvSpPr txBox="1"/>
          <p:nvPr/>
        </p:nvSpPr>
        <p:spPr>
          <a:xfrm>
            <a:off x="685799" y="1119237"/>
            <a:ext cx="2453049" cy="400110"/>
          </a:xfrm>
          <a:prstGeom prst="rect">
            <a:avLst/>
          </a:prstGeom>
          <a:noFill/>
        </p:spPr>
        <p:txBody>
          <a:bodyPr wrap="square" rtlCol="0">
            <a:spAutoFit/>
          </a:bodyPr>
          <a:lstStyle/>
          <a:p>
            <a:r>
              <a:rPr lang="en-US" sz="2000" b="1" u="sng"/>
              <a:t>Join Computer Audio</a:t>
            </a:r>
          </a:p>
        </p:txBody>
      </p:sp>
      <p:sp>
        <p:nvSpPr>
          <p:cNvPr id="11" name="Arrow: Down 10">
            <a:extLst>
              <a:ext uri="{FF2B5EF4-FFF2-40B4-BE49-F238E27FC236}">
                <a16:creationId xmlns:a16="http://schemas.microsoft.com/office/drawing/2014/main" id="{F38C96E2-65B1-46F0-96E7-800F9382791E}"/>
              </a:ext>
            </a:extLst>
          </p:cNvPr>
          <p:cNvSpPr/>
          <p:nvPr/>
        </p:nvSpPr>
        <p:spPr>
          <a:xfrm>
            <a:off x="953129" y="1620258"/>
            <a:ext cx="321275" cy="3624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CE654FA-7580-4CC3-9A0C-CBFD01B06FBD}"/>
              </a:ext>
            </a:extLst>
          </p:cNvPr>
          <p:cNvPicPr>
            <a:picLocks noChangeAspect="1"/>
          </p:cNvPicPr>
          <p:nvPr/>
        </p:nvPicPr>
        <p:blipFill rotWithShape="1">
          <a:blip r:embed="rId4">
            <a:extLst>
              <a:ext uri="{28A0092B-C50C-407E-A947-70E740481C1C}">
                <a14:useLocalDpi xmlns:a14="http://schemas.microsoft.com/office/drawing/2010/main" val="0"/>
              </a:ext>
            </a:extLst>
          </a:blip>
          <a:srcRect l="20828" t="92670" r="22273"/>
          <a:stretch/>
        </p:blipFill>
        <p:spPr>
          <a:xfrm>
            <a:off x="5642076" y="4027712"/>
            <a:ext cx="3006969" cy="709093"/>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53F732A9-7E88-4F60-8CB6-849B4F6D36C4}"/>
              </a:ext>
            </a:extLst>
          </p:cNvPr>
          <p:cNvSpPr/>
          <p:nvPr/>
        </p:nvSpPr>
        <p:spPr>
          <a:xfrm>
            <a:off x="7717235" y="4120784"/>
            <a:ext cx="742323" cy="5659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3858C21-8FF5-411D-A21C-3897389B26B7}"/>
              </a:ext>
            </a:extLst>
          </p:cNvPr>
          <p:cNvSpPr/>
          <p:nvPr/>
        </p:nvSpPr>
        <p:spPr>
          <a:xfrm>
            <a:off x="6747850" y="4123092"/>
            <a:ext cx="825212" cy="5636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94F05CA-D911-4FE6-B244-75FECB04D6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2076" y="1607837"/>
            <a:ext cx="3175598" cy="2372185"/>
          </a:xfrm>
          <a:prstGeom prst="rect">
            <a:avLst/>
          </a:prstGeom>
        </p:spPr>
      </p:pic>
      <p:pic>
        <p:nvPicPr>
          <p:cNvPr id="18" name="Picture 17">
            <a:extLst>
              <a:ext uri="{FF2B5EF4-FFF2-40B4-BE49-F238E27FC236}">
                <a16:creationId xmlns:a16="http://schemas.microsoft.com/office/drawing/2014/main" id="{F18A6ED8-388D-420D-A6B6-95947F27AAD9}"/>
              </a:ext>
            </a:extLst>
          </p:cNvPr>
          <p:cNvPicPr>
            <a:picLocks noChangeAspect="1"/>
          </p:cNvPicPr>
          <p:nvPr/>
        </p:nvPicPr>
        <p:blipFill rotWithShape="1">
          <a:blip r:embed="rId4">
            <a:extLst>
              <a:ext uri="{28A0092B-C50C-407E-A947-70E740481C1C}">
                <a14:useLocalDpi xmlns:a14="http://schemas.microsoft.com/office/drawing/2010/main" val="0"/>
              </a:ext>
            </a:extLst>
          </a:blip>
          <a:srcRect b="28244"/>
          <a:stretch/>
        </p:blipFill>
        <p:spPr>
          <a:xfrm>
            <a:off x="9031945" y="2772056"/>
            <a:ext cx="2809487" cy="3690293"/>
          </a:xfrm>
          <a:prstGeom prst="rect">
            <a:avLst/>
          </a:prstGeom>
          <a:ln>
            <a:noFill/>
          </a:ln>
          <a:effectLst>
            <a:outerShdw blurRad="292100" dist="139700" dir="2700000" algn="tl" rotWithShape="0">
              <a:srgbClr val="333333">
                <a:alpha val="65000"/>
              </a:srgbClr>
            </a:outerShdw>
          </a:effectLst>
        </p:spPr>
      </p:pic>
      <p:cxnSp>
        <p:nvCxnSpPr>
          <p:cNvPr id="3" name="Straight Arrow Connector 2">
            <a:extLst>
              <a:ext uri="{FF2B5EF4-FFF2-40B4-BE49-F238E27FC236}">
                <a16:creationId xmlns:a16="http://schemas.microsoft.com/office/drawing/2014/main" id="{4097C2A1-860C-49A8-A15F-78201A049B89}"/>
              </a:ext>
            </a:extLst>
          </p:cNvPr>
          <p:cNvCxnSpPr>
            <a:stCxn id="12" idx="3"/>
          </p:cNvCxnSpPr>
          <p:nvPr/>
        </p:nvCxnSpPr>
        <p:spPr>
          <a:xfrm flipV="1">
            <a:off x="8649045" y="4382258"/>
            <a:ext cx="382900"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07B07A9-6831-40D8-BE00-C74D4A28A692}"/>
              </a:ext>
            </a:extLst>
          </p:cNvPr>
          <p:cNvSpPr/>
          <p:nvPr/>
        </p:nvSpPr>
        <p:spPr>
          <a:xfrm>
            <a:off x="9133782" y="5838095"/>
            <a:ext cx="2605811" cy="5071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2AD5C1F-0D3B-4E3B-A296-6697BE1E132A}"/>
              </a:ext>
            </a:extLst>
          </p:cNvPr>
          <p:cNvSpPr txBox="1"/>
          <p:nvPr/>
        </p:nvSpPr>
        <p:spPr>
          <a:xfrm>
            <a:off x="7996723" y="869173"/>
            <a:ext cx="2809488" cy="738664"/>
          </a:xfrm>
          <a:prstGeom prst="rect">
            <a:avLst/>
          </a:prstGeom>
          <a:noFill/>
        </p:spPr>
        <p:txBody>
          <a:bodyPr wrap="square" rtlCol="0">
            <a:spAutoFit/>
          </a:bodyPr>
          <a:lstStyle/>
          <a:p>
            <a:r>
              <a:rPr lang="en-US" sz="1400" i="1">
                <a:solidFill>
                  <a:srgbClr val="FF0000"/>
                </a:solidFill>
              </a:rPr>
              <a:t>After we enable your mic, </a:t>
            </a:r>
          </a:p>
          <a:p>
            <a:r>
              <a:rPr lang="en-US" sz="1400" i="1">
                <a:solidFill>
                  <a:srgbClr val="FF0000"/>
                </a:solidFill>
              </a:rPr>
              <a:t>you have to unmute yourself before </a:t>
            </a:r>
          </a:p>
          <a:p>
            <a:r>
              <a:rPr lang="en-US" sz="1400" i="1">
                <a:solidFill>
                  <a:srgbClr val="FF0000"/>
                </a:solidFill>
              </a:rPr>
              <a:t>you verbally ask your question.</a:t>
            </a:r>
          </a:p>
        </p:txBody>
      </p:sp>
      <p:cxnSp>
        <p:nvCxnSpPr>
          <p:cNvPr id="6" name="Straight Connector 5">
            <a:extLst>
              <a:ext uri="{FF2B5EF4-FFF2-40B4-BE49-F238E27FC236}">
                <a16:creationId xmlns:a16="http://schemas.microsoft.com/office/drawing/2014/main" id="{89EF3B1F-B1A8-4F29-8BD0-4A273E2610E1}"/>
              </a:ext>
            </a:extLst>
          </p:cNvPr>
          <p:cNvCxnSpPr>
            <a:cxnSpLocks/>
          </p:cNvCxnSpPr>
          <p:nvPr/>
        </p:nvCxnSpPr>
        <p:spPr>
          <a:xfrm>
            <a:off x="5205046" y="1230925"/>
            <a:ext cx="0" cy="40620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C356742-0875-4A89-B658-4CF09C2A1501}"/>
              </a:ext>
            </a:extLst>
          </p:cNvPr>
          <p:cNvSpPr txBox="1"/>
          <p:nvPr/>
        </p:nvSpPr>
        <p:spPr>
          <a:xfrm>
            <a:off x="5379889" y="1086011"/>
            <a:ext cx="2453049" cy="400110"/>
          </a:xfrm>
          <a:prstGeom prst="rect">
            <a:avLst/>
          </a:prstGeom>
          <a:noFill/>
        </p:spPr>
        <p:txBody>
          <a:bodyPr wrap="square" rtlCol="0">
            <a:spAutoFit/>
          </a:bodyPr>
          <a:lstStyle/>
          <a:p>
            <a:r>
              <a:rPr lang="en-US" sz="2000" b="1" u="sng"/>
              <a:t>Ask a Question</a:t>
            </a:r>
          </a:p>
        </p:txBody>
      </p:sp>
      <p:sp>
        <p:nvSpPr>
          <p:cNvPr id="24" name="Rectangle 23">
            <a:extLst>
              <a:ext uri="{FF2B5EF4-FFF2-40B4-BE49-F238E27FC236}">
                <a16:creationId xmlns:a16="http://schemas.microsoft.com/office/drawing/2014/main" id="{72A1B8E9-2EDB-44AA-9294-7D5313EEFECD}"/>
              </a:ext>
            </a:extLst>
          </p:cNvPr>
          <p:cNvSpPr/>
          <p:nvPr/>
        </p:nvSpPr>
        <p:spPr>
          <a:xfrm>
            <a:off x="791308" y="2215662"/>
            <a:ext cx="782081" cy="4747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03A3E4F-BBD7-4FB3-A6DC-06CCB2ADAB7C}"/>
              </a:ext>
            </a:extLst>
          </p:cNvPr>
          <p:cNvSpPr txBox="1"/>
          <p:nvPr/>
        </p:nvSpPr>
        <p:spPr>
          <a:xfrm>
            <a:off x="9031944" y="1756595"/>
            <a:ext cx="3548533" cy="954107"/>
          </a:xfrm>
          <a:prstGeom prst="rect">
            <a:avLst/>
          </a:prstGeom>
          <a:noFill/>
        </p:spPr>
        <p:txBody>
          <a:bodyPr wrap="square" rtlCol="0">
            <a:spAutoFit/>
          </a:bodyPr>
          <a:lstStyle/>
          <a:p>
            <a:r>
              <a:rPr lang="en-US" sz="1400" i="1">
                <a:solidFill>
                  <a:srgbClr val="FF0000"/>
                </a:solidFill>
              </a:rPr>
              <a:t>If only on phone:</a:t>
            </a:r>
          </a:p>
          <a:p>
            <a:r>
              <a:rPr lang="en-US" sz="1400" i="1">
                <a:solidFill>
                  <a:srgbClr val="FF0000"/>
                </a:solidFill>
              </a:rPr>
              <a:t>Press *9 to </a:t>
            </a:r>
            <a:r>
              <a:rPr lang="en-US" sz="1400" i="1" u="sng">
                <a:solidFill>
                  <a:srgbClr val="FF0000"/>
                </a:solidFill>
              </a:rPr>
              <a:t>raise your hand </a:t>
            </a:r>
            <a:r>
              <a:rPr lang="en-US" sz="1400" i="1">
                <a:solidFill>
                  <a:srgbClr val="FF0000"/>
                </a:solidFill>
              </a:rPr>
              <a:t>if</a:t>
            </a:r>
          </a:p>
          <a:p>
            <a:r>
              <a:rPr lang="en-US" sz="1400" i="1">
                <a:solidFill>
                  <a:srgbClr val="FF0000"/>
                </a:solidFill>
              </a:rPr>
              <a:t>Press *6 to </a:t>
            </a:r>
            <a:r>
              <a:rPr lang="en-US" sz="1400" i="1" u="sng">
                <a:solidFill>
                  <a:srgbClr val="FF0000"/>
                </a:solidFill>
              </a:rPr>
              <a:t>mute/unmute</a:t>
            </a:r>
            <a:r>
              <a:rPr lang="en-US" sz="1400" i="1">
                <a:solidFill>
                  <a:srgbClr val="FF0000"/>
                </a:solidFill>
              </a:rPr>
              <a:t> yourself. </a:t>
            </a:r>
          </a:p>
          <a:p>
            <a:endParaRPr lang="en-US" sz="1400" i="1">
              <a:solidFill>
                <a:srgbClr val="FF0000"/>
              </a:solidFill>
            </a:endParaRPr>
          </a:p>
        </p:txBody>
      </p:sp>
      <p:sp>
        <p:nvSpPr>
          <p:cNvPr id="22" name="TextBox 21">
            <a:extLst>
              <a:ext uri="{FF2B5EF4-FFF2-40B4-BE49-F238E27FC236}">
                <a16:creationId xmlns:a16="http://schemas.microsoft.com/office/drawing/2014/main" id="{077D032E-6467-437B-8018-409B166DEC0C}"/>
              </a:ext>
            </a:extLst>
          </p:cNvPr>
          <p:cNvSpPr txBox="1"/>
          <p:nvPr/>
        </p:nvSpPr>
        <p:spPr>
          <a:xfrm>
            <a:off x="5396299" y="4867190"/>
            <a:ext cx="4346638" cy="707886"/>
          </a:xfrm>
          <a:prstGeom prst="rect">
            <a:avLst/>
          </a:prstGeom>
          <a:noFill/>
        </p:spPr>
        <p:txBody>
          <a:bodyPr wrap="square" rtlCol="0">
            <a:spAutoFit/>
          </a:bodyPr>
          <a:lstStyle/>
          <a:p>
            <a:r>
              <a:rPr lang="en-US" sz="2000" b="1" u="sng"/>
              <a:t>Enable Closed Captions/</a:t>
            </a:r>
          </a:p>
          <a:p>
            <a:r>
              <a:rPr lang="en-US" sz="2000" b="1" u="sng"/>
              <a:t>Live Transcript</a:t>
            </a:r>
          </a:p>
        </p:txBody>
      </p:sp>
      <p:pic>
        <p:nvPicPr>
          <p:cNvPr id="4" name="Picture 3" descr="Graphical user interface, application&#10;&#10;Description automatically generated">
            <a:extLst>
              <a:ext uri="{FF2B5EF4-FFF2-40B4-BE49-F238E27FC236}">
                <a16:creationId xmlns:a16="http://schemas.microsoft.com/office/drawing/2014/main" id="{2946C0C5-BB6E-401B-ADDA-C7984E582BF4}"/>
              </a:ext>
            </a:extLst>
          </p:cNvPr>
          <p:cNvPicPr>
            <a:picLocks noChangeAspect="1"/>
          </p:cNvPicPr>
          <p:nvPr/>
        </p:nvPicPr>
        <p:blipFill rotWithShape="1">
          <a:blip r:embed="rId6">
            <a:extLst>
              <a:ext uri="{28A0092B-C50C-407E-A947-70E740481C1C}">
                <a14:useLocalDpi xmlns:a14="http://schemas.microsoft.com/office/drawing/2010/main" val="0"/>
              </a:ext>
            </a:extLst>
          </a:blip>
          <a:srcRect l="11665" t="14123" r="6747"/>
          <a:stretch/>
        </p:blipFill>
        <p:spPr>
          <a:xfrm>
            <a:off x="5502678" y="5805259"/>
            <a:ext cx="924910" cy="539939"/>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12AF2F8C-43A6-4C1C-91DE-4F821383E965}"/>
              </a:ext>
            </a:extLst>
          </p:cNvPr>
          <p:cNvPicPr>
            <a:picLocks noChangeAspect="1"/>
          </p:cNvPicPr>
          <p:nvPr/>
        </p:nvPicPr>
        <p:blipFill>
          <a:blip r:embed="rId7"/>
          <a:stretch>
            <a:fillRect/>
          </a:stretch>
        </p:blipFill>
        <p:spPr>
          <a:xfrm>
            <a:off x="6867467" y="5547870"/>
            <a:ext cx="1524132" cy="914479"/>
          </a:xfrm>
          <a:prstGeom prst="rect">
            <a:avLst/>
          </a:prstGeom>
          <a:ln>
            <a:noFill/>
          </a:ln>
          <a:effectLst>
            <a:outerShdw blurRad="292100" dist="139700" dir="2700000" algn="tl" rotWithShape="0">
              <a:srgbClr val="333333">
                <a:alpha val="65000"/>
              </a:srgbClr>
            </a:outerShdw>
          </a:effectLst>
        </p:spPr>
      </p:pic>
      <p:cxnSp>
        <p:nvCxnSpPr>
          <p:cNvPr id="28" name="Straight Arrow Connector 27">
            <a:extLst>
              <a:ext uri="{FF2B5EF4-FFF2-40B4-BE49-F238E27FC236}">
                <a16:creationId xmlns:a16="http://schemas.microsoft.com/office/drawing/2014/main" id="{4EC992AD-13DF-4D6D-A2CC-01950A9A18D5}"/>
              </a:ext>
            </a:extLst>
          </p:cNvPr>
          <p:cNvCxnSpPr/>
          <p:nvPr/>
        </p:nvCxnSpPr>
        <p:spPr>
          <a:xfrm flipV="1">
            <a:off x="6445514" y="5929622"/>
            <a:ext cx="382900"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A48435B-1E13-408F-A779-9404C1B9B60C}"/>
              </a:ext>
            </a:extLst>
          </p:cNvPr>
          <p:cNvSpPr/>
          <p:nvPr/>
        </p:nvSpPr>
        <p:spPr>
          <a:xfrm>
            <a:off x="7025391" y="5673411"/>
            <a:ext cx="691844" cy="2742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16131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DEE699-E7B5-4126-89CB-6FF6B4242F98}"/>
              </a:ext>
            </a:extLst>
          </p:cNvPr>
          <p:cNvSpPr/>
          <p:nvPr/>
        </p:nvSpPr>
        <p:spPr>
          <a:xfrm>
            <a:off x="0" y="0"/>
            <a:ext cx="12192000" cy="301121"/>
          </a:xfrm>
          <a:prstGeom prst="rect">
            <a:avLst/>
          </a:prstGeom>
          <a:gradFill flip="none" rotWithShape="1">
            <a:gsLst>
              <a:gs pos="4000">
                <a:srgbClr val="64A70B"/>
              </a:gs>
              <a:gs pos="100000">
                <a:srgbClr val="0086D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7FD7A6F-8B3E-4E07-B844-E525D75273FA}"/>
              </a:ext>
            </a:extLst>
          </p:cNvPr>
          <p:cNvSpPr txBox="1"/>
          <p:nvPr/>
        </p:nvSpPr>
        <p:spPr>
          <a:xfrm>
            <a:off x="234087" y="478635"/>
            <a:ext cx="9611039" cy="597087"/>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rPr>
              <a:t>New Facilities (Phase 4)</a:t>
            </a:r>
          </a:p>
        </p:txBody>
      </p:sp>
      <p:pic>
        <p:nvPicPr>
          <p:cNvPr id="2" name="Picture Placeholder 1">
            <a:extLst>
              <a:ext uri="{FF2B5EF4-FFF2-40B4-BE49-F238E27FC236}">
                <a16:creationId xmlns:a16="http://schemas.microsoft.com/office/drawing/2014/main" id="{DABFA0D7-FEE2-9C3A-3488-658599DAFAF0}"/>
              </a:ext>
            </a:extLst>
          </p:cNvPr>
          <p:cNvPicPr>
            <a:picLocks noGrp="1" noChangeAspect="1"/>
          </p:cNvPicPr>
          <p:nvPr>
            <p:ph type="pic" sz="quarter" idx="10"/>
          </p:nvPr>
        </p:nvPicPr>
        <p:blipFill rotWithShape="1">
          <a:blip r:embed="rId3"/>
          <a:srcRect t="4286" b="12706"/>
          <a:stretch/>
        </p:blipFill>
        <p:spPr>
          <a:xfrm>
            <a:off x="0" y="1075722"/>
            <a:ext cx="12192000" cy="5782278"/>
          </a:xfrm>
          <a:prstGeom prst="rect">
            <a:avLst/>
          </a:prstGeom>
        </p:spPr>
      </p:pic>
    </p:spTree>
    <p:extLst>
      <p:ext uri="{BB962C8B-B14F-4D97-AF65-F5344CB8AC3E}">
        <p14:creationId xmlns:p14="http://schemas.microsoft.com/office/powerpoint/2010/main" val="789685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DEE699-E7B5-4126-89CB-6FF6B4242F98}"/>
              </a:ext>
            </a:extLst>
          </p:cNvPr>
          <p:cNvSpPr/>
          <p:nvPr/>
        </p:nvSpPr>
        <p:spPr>
          <a:xfrm>
            <a:off x="0" y="0"/>
            <a:ext cx="12192000" cy="301121"/>
          </a:xfrm>
          <a:prstGeom prst="rect">
            <a:avLst/>
          </a:prstGeom>
          <a:gradFill flip="none" rotWithShape="1">
            <a:gsLst>
              <a:gs pos="4000">
                <a:srgbClr val="64A70B"/>
              </a:gs>
              <a:gs pos="100000">
                <a:srgbClr val="0086D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7FD7A6F-8B3E-4E07-B844-E525D75273FA}"/>
              </a:ext>
            </a:extLst>
          </p:cNvPr>
          <p:cNvSpPr txBox="1"/>
          <p:nvPr/>
        </p:nvSpPr>
        <p:spPr>
          <a:xfrm>
            <a:off x="234087" y="478635"/>
            <a:ext cx="9611039" cy="597087"/>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rPr>
              <a:t>New Facilities (Phases </a:t>
            </a:r>
            <a:r>
              <a:rPr lang="en-US" sz="4000" b="1" dirty="0">
                <a:solidFill>
                  <a:prstClr val="black">
                    <a:lumMod val="85000"/>
                    <a:lumOff val="15000"/>
                  </a:prstClr>
                </a:solidFill>
              </a:rPr>
              <a:t>5-6</a:t>
            </a:r>
            <a:r>
              <a:rPr kumimoji="0" lang="en-US" sz="4000" b="1" i="0" u="none" strike="noStrike" kern="1200" cap="none" spc="0" normalizeH="0" baseline="0" noProof="0" dirty="0">
                <a:ln>
                  <a:noFill/>
                </a:ln>
                <a:solidFill>
                  <a:prstClr val="black">
                    <a:lumMod val="85000"/>
                    <a:lumOff val="15000"/>
                  </a:prstClr>
                </a:solidFill>
                <a:effectLst/>
                <a:uLnTx/>
                <a:uFillTx/>
              </a:rPr>
              <a:t>)</a:t>
            </a:r>
          </a:p>
        </p:txBody>
      </p:sp>
      <p:pic>
        <p:nvPicPr>
          <p:cNvPr id="7" name="Picture Placeholder 6">
            <a:extLst>
              <a:ext uri="{FF2B5EF4-FFF2-40B4-BE49-F238E27FC236}">
                <a16:creationId xmlns:a16="http://schemas.microsoft.com/office/drawing/2014/main" id="{DA685D19-33DF-6AB6-61C1-23FC84955592}"/>
              </a:ext>
            </a:extLst>
          </p:cNvPr>
          <p:cNvPicPr>
            <a:picLocks noGrp="1" noChangeAspect="1"/>
          </p:cNvPicPr>
          <p:nvPr>
            <p:ph type="pic" sz="quarter" idx="10"/>
          </p:nvPr>
        </p:nvPicPr>
        <p:blipFill rotWithShape="1">
          <a:blip r:embed="rId3"/>
          <a:srcRect t="10034" r="2585" b="5791"/>
          <a:stretch/>
        </p:blipFill>
        <p:spPr>
          <a:xfrm>
            <a:off x="0" y="1075723"/>
            <a:ext cx="12192000" cy="5782278"/>
          </a:xfrm>
          <a:prstGeom prst="rect">
            <a:avLst/>
          </a:prstGeom>
        </p:spPr>
      </p:pic>
    </p:spTree>
    <p:extLst>
      <p:ext uri="{BB962C8B-B14F-4D97-AF65-F5344CB8AC3E}">
        <p14:creationId xmlns:p14="http://schemas.microsoft.com/office/powerpoint/2010/main" val="886589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a:cxnSpLocks/>
          </p:cNvCxnSpPr>
          <p:nvPr/>
        </p:nvCxnSpPr>
        <p:spPr>
          <a:xfrm>
            <a:off x="6096000" y="1694688"/>
            <a:ext cx="0" cy="4712208"/>
          </a:xfrm>
          <a:prstGeom prst="line">
            <a:avLst/>
          </a:prstGeom>
          <a:ln w="12700">
            <a:solidFill>
              <a:schemeClr val="bg1">
                <a:lumMod val="95000"/>
                <a:alpha val="40000"/>
              </a:schemeClr>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6036945" y="2518582"/>
            <a:ext cx="118110" cy="118110"/>
          </a:xfrm>
          <a:prstGeom prst="ellipse">
            <a:avLst/>
          </a:prstGeom>
          <a:gradFill>
            <a:gsLst>
              <a:gs pos="0">
                <a:schemeClr val="accent5"/>
              </a:gs>
              <a:gs pos="100000">
                <a:schemeClr val="accent1"/>
              </a:gs>
            </a:gsLst>
            <a:lin ang="5400000" scaled="0"/>
          </a:gradFill>
          <a:ln w="349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Oval 2"/>
          <p:cNvSpPr/>
          <p:nvPr/>
        </p:nvSpPr>
        <p:spPr>
          <a:xfrm>
            <a:off x="6036945" y="3927689"/>
            <a:ext cx="118110" cy="118110"/>
          </a:xfrm>
          <a:prstGeom prst="ellipse">
            <a:avLst/>
          </a:prstGeom>
          <a:gradFill>
            <a:gsLst>
              <a:gs pos="0">
                <a:schemeClr val="accent5"/>
              </a:gs>
              <a:gs pos="100000">
                <a:schemeClr val="accent1"/>
              </a:gs>
            </a:gsLst>
            <a:lin ang="5400000" scaled="0"/>
          </a:gradFill>
          <a:ln w="349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0" name="Group 39">
            <a:extLst>
              <a:ext uri="{FF2B5EF4-FFF2-40B4-BE49-F238E27FC236}">
                <a16:creationId xmlns:a16="http://schemas.microsoft.com/office/drawing/2014/main" id="{175A301E-0163-8F7E-243F-91F71CF693D2}"/>
              </a:ext>
            </a:extLst>
          </p:cNvPr>
          <p:cNvGrpSpPr/>
          <p:nvPr/>
        </p:nvGrpSpPr>
        <p:grpSpPr>
          <a:xfrm>
            <a:off x="3584578" y="2426896"/>
            <a:ext cx="2215914" cy="574674"/>
            <a:chOff x="3584578" y="1756336"/>
            <a:chExt cx="2215914" cy="574674"/>
          </a:xfrm>
        </p:grpSpPr>
        <p:sp>
          <p:nvSpPr>
            <p:cNvPr id="4" name="Rectangle: Rounded Corners 3"/>
            <p:cNvSpPr/>
            <p:nvPr/>
          </p:nvSpPr>
          <p:spPr>
            <a:xfrm flipH="1">
              <a:off x="3584578" y="1756336"/>
              <a:ext cx="2097811" cy="574674"/>
            </a:xfrm>
            <a:prstGeom prst="roundRect">
              <a:avLst>
                <a:gd name="adj" fmla="val 1171"/>
              </a:avLst>
            </a:prstGeom>
            <a:solidFill>
              <a:schemeClr val="bg1"/>
            </a:solidFill>
            <a:ln>
              <a:noFill/>
            </a:ln>
            <a:effectLst>
              <a:outerShdw blurRad="381000" dist="762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cs typeface="Segoe UI" panose="020B0502040204020203" pitchFamily="34" charset="0"/>
                </a:rPr>
                <a:t>Phase 3</a:t>
              </a:r>
            </a:p>
          </p:txBody>
        </p:sp>
        <p:sp>
          <p:nvSpPr>
            <p:cNvPr id="5" name="Isosceles Triangle 4"/>
            <p:cNvSpPr/>
            <p:nvPr/>
          </p:nvSpPr>
          <p:spPr>
            <a:xfrm rot="16200000" flipH="1" flipV="1">
              <a:off x="5669180" y="1843433"/>
              <a:ext cx="144519" cy="1181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2" name="Rectangle 31"/>
          <p:cNvSpPr/>
          <p:nvPr/>
        </p:nvSpPr>
        <p:spPr>
          <a:xfrm flipH="1">
            <a:off x="6428084" y="2402695"/>
            <a:ext cx="2617448" cy="400110"/>
          </a:xfrm>
          <a:prstGeom prst="rect">
            <a:avLst/>
          </a:prstGeom>
        </p:spPr>
        <p:txBody>
          <a:bodyPr wrap="none">
            <a:spAutoFit/>
          </a:bodyPr>
          <a:lstStyle/>
          <a:p>
            <a:r>
              <a:rPr lang="en-US" sz="2000" b="1" dirty="0">
                <a:solidFill>
                  <a:schemeClr val="bg1"/>
                </a:solidFill>
                <a:cs typeface="Segoe UI Light" panose="020B0502040204020203" pitchFamily="34" charset="0"/>
              </a:rPr>
              <a:t>Fall 2023 – Spring 2025</a:t>
            </a:r>
          </a:p>
        </p:txBody>
      </p:sp>
      <p:sp>
        <p:nvSpPr>
          <p:cNvPr id="35" name="Rectangle 34"/>
          <p:cNvSpPr/>
          <p:nvPr/>
        </p:nvSpPr>
        <p:spPr>
          <a:xfrm>
            <a:off x="2604199" y="3786501"/>
            <a:ext cx="3153427" cy="400110"/>
          </a:xfrm>
          <a:prstGeom prst="rect">
            <a:avLst/>
          </a:prstGeom>
        </p:spPr>
        <p:txBody>
          <a:bodyPr wrap="none">
            <a:spAutoFit/>
          </a:bodyPr>
          <a:lstStyle/>
          <a:p>
            <a:pPr algn="r"/>
            <a:r>
              <a:rPr lang="en-US" sz="2000" b="1" dirty="0">
                <a:solidFill>
                  <a:schemeClr val="bg1"/>
                </a:solidFill>
                <a:cs typeface="Segoe UI Light" panose="020B0502040204020203" pitchFamily="34" charset="0"/>
              </a:rPr>
              <a:t>Spring 2025 – Summer 2027</a:t>
            </a:r>
          </a:p>
        </p:txBody>
      </p:sp>
      <p:sp>
        <p:nvSpPr>
          <p:cNvPr id="38" name="TextBox 37">
            <a:extLst>
              <a:ext uri="{FF2B5EF4-FFF2-40B4-BE49-F238E27FC236}">
                <a16:creationId xmlns:a16="http://schemas.microsoft.com/office/drawing/2014/main" id="{7B5F320A-143B-7FB5-3E08-7A5AD4E011CE}"/>
              </a:ext>
            </a:extLst>
          </p:cNvPr>
          <p:cNvSpPr txBox="1"/>
          <p:nvPr/>
        </p:nvSpPr>
        <p:spPr>
          <a:xfrm>
            <a:off x="1290481" y="478635"/>
            <a:ext cx="9611039" cy="59708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rPr>
              <a:t>Project Timeline (Phases 3-6)</a:t>
            </a:r>
          </a:p>
        </p:txBody>
      </p:sp>
      <p:grpSp>
        <p:nvGrpSpPr>
          <p:cNvPr id="42" name="Group 41">
            <a:extLst>
              <a:ext uri="{FF2B5EF4-FFF2-40B4-BE49-F238E27FC236}">
                <a16:creationId xmlns:a16="http://schemas.microsoft.com/office/drawing/2014/main" id="{36C357F5-CDA3-492F-3ACA-05A2DD266EF3}"/>
              </a:ext>
            </a:extLst>
          </p:cNvPr>
          <p:cNvGrpSpPr/>
          <p:nvPr/>
        </p:nvGrpSpPr>
        <p:grpSpPr>
          <a:xfrm flipH="1">
            <a:off x="6478970" y="3843528"/>
            <a:ext cx="2215914" cy="574674"/>
            <a:chOff x="3584578" y="1756336"/>
            <a:chExt cx="2215914" cy="574674"/>
          </a:xfrm>
        </p:grpSpPr>
        <p:sp>
          <p:nvSpPr>
            <p:cNvPr id="43" name="Rectangle: Rounded Corners 42">
              <a:extLst>
                <a:ext uri="{FF2B5EF4-FFF2-40B4-BE49-F238E27FC236}">
                  <a16:creationId xmlns:a16="http://schemas.microsoft.com/office/drawing/2014/main" id="{FF305547-BA60-A465-2D40-E995E450A766}"/>
                </a:ext>
              </a:extLst>
            </p:cNvPr>
            <p:cNvSpPr/>
            <p:nvPr/>
          </p:nvSpPr>
          <p:spPr>
            <a:xfrm flipH="1">
              <a:off x="3584578" y="1756336"/>
              <a:ext cx="2097811" cy="574674"/>
            </a:xfrm>
            <a:prstGeom prst="roundRect">
              <a:avLst>
                <a:gd name="adj" fmla="val 1171"/>
              </a:avLst>
            </a:prstGeom>
            <a:solidFill>
              <a:schemeClr val="bg1"/>
            </a:solidFill>
            <a:ln>
              <a:noFill/>
            </a:ln>
            <a:effectLst>
              <a:outerShdw blurRad="381000" dist="762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cs typeface="Segoe UI" panose="020B0502040204020203" pitchFamily="34" charset="0"/>
                </a:rPr>
                <a:t>Phase 4</a:t>
              </a:r>
            </a:p>
          </p:txBody>
        </p:sp>
        <p:sp>
          <p:nvSpPr>
            <p:cNvPr id="44" name="Isosceles Triangle 43">
              <a:extLst>
                <a:ext uri="{FF2B5EF4-FFF2-40B4-BE49-F238E27FC236}">
                  <a16:creationId xmlns:a16="http://schemas.microsoft.com/office/drawing/2014/main" id="{08E73F7D-4DF0-EB70-301C-B6631F2DADBA}"/>
                </a:ext>
              </a:extLst>
            </p:cNvPr>
            <p:cNvSpPr/>
            <p:nvPr/>
          </p:nvSpPr>
          <p:spPr>
            <a:xfrm rot="16200000" flipH="1" flipV="1">
              <a:off x="5669180" y="1843433"/>
              <a:ext cx="144519" cy="1181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5" name="Oval 44">
            <a:extLst>
              <a:ext uri="{FF2B5EF4-FFF2-40B4-BE49-F238E27FC236}">
                <a16:creationId xmlns:a16="http://schemas.microsoft.com/office/drawing/2014/main" id="{16B62D11-B4A9-081F-DB8E-2016CF78A770}"/>
              </a:ext>
            </a:extLst>
          </p:cNvPr>
          <p:cNvSpPr/>
          <p:nvPr/>
        </p:nvSpPr>
        <p:spPr>
          <a:xfrm>
            <a:off x="6036945" y="5179742"/>
            <a:ext cx="118110" cy="118110"/>
          </a:xfrm>
          <a:prstGeom prst="ellipse">
            <a:avLst/>
          </a:prstGeom>
          <a:gradFill>
            <a:gsLst>
              <a:gs pos="0">
                <a:schemeClr val="accent5"/>
              </a:gs>
              <a:gs pos="100000">
                <a:schemeClr val="accent1"/>
              </a:gs>
            </a:gsLst>
            <a:lin ang="5400000" scaled="0"/>
          </a:gradFill>
          <a:ln w="349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6" name="Group 45">
            <a:extLst>
              <a:ext uri="{FF2B5EF4-FFF2-40B4-BE49-F238E27FC236}">
                <a16:creationId xmlns:a16="http://schemas.microsoft.com/office/drawing/2014/main" id="{E1741CE8-9567-03B5-AE7D-FDA4687097A5}"/>
              </a:ext>
            </a:extLst>
          </p:cNvPr>
          <p:cNvGrpSpPr/>
          <p:nvPr/>
        </p:nvGrpSpPr>
        <p:grpSpPr>
          <a:xfrm>
            <a:off x="3584578" y="5088056"/>
            <a:ext cx="2215914" cy="574674"/>
            <a:chOff x="3584578" y="1756336"/>
            <a:chExt cx="2215914" cy="574674"/>
          </a:xfrm>
        </p:grpSpPr>
        <p:sp>
          <p:nvSpPr>
            <p:cNvPr id="47" name="Rectangle: Rounded Corners 46">
              <a:extLst>
                <a:ext uri="{FF2B5EF4-FFF2-40B4-BE49-F238E27FC236}">
                  <a16:creationId xmlns:a16="http://schemas.microsoft.com/office/drawing/2014/main" id="{18814282-6C64-FAED-7996-BB4DA8931DC2}"/>
                </a:ext>
              </a:extLst>
            </p:cNvPr>
            <p:cNvSpPr/>
            <p:nvPr/>
          </p:nvSpPr>
          <p:spPr>
            <a:xfrm flipH="1">
              <a:off x="3584578" y="1756336"/>
              <a:ext cx="2097811" cy="574674"/>
            </a:xfrm>
            <a:prstGeom prst="roundRect">
              <a:avLst>
                <a:gd name="adj" fmla="val 1171"/>
              </a:avLst>
            </a:prstGeom>
            <a:solidFill>
              <a:schemeClr val="bg1"/>
            </a:solidFill>
            <a:ln>
              <a:noFill/>
            </a:ln>
            <a:effectLst>
              <a:outerShdw blurRad="381000" dist="762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cs typeface="Segoe UI" panose="020B0502040204020203" pitchFamily="34" charset="0"/>
                </a:rPr>
                <a:t>Phases 5-6</a:t>
              </a:r>
            </a:p>
          </p:txBody>
        </p:sp>
        <p:sp>
          <p:nvSpPr>
            <p:cNvPr id="48" name="Isosceles Triangle 47">
              <a:extLst>
                <a:ext uri="{FF2B5EF4-FFF2-40B4-BE49-F238E27FC236}">
                  <a16:creationId xmlns:a16="http://schemas.microsoft.com/office/drawing/2014/main" id="{3639DE01-8F92-EA08-2861-F2A1C389CDB6}"/>
                </a:ext>
              </a:extLst>
            </p:cNvPr>
            <p:cNvSpPr/>
            <p:nvPr/>
          </p:nvSpPr>
          <p:spPr>
            <a:xfrm rot="16200000" flipH="1" flipV="1">
              <a:off x="5669180" y="1843433"/>
              <a:ext cx="144519" cy="1181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9" name="Rectangle 48">
            <a:extLst>
              <a:ext uri="{FF2B5EF4-FFF2-40B4-BE49-F238E27FC236}">
                <a16:creationId xmlns:a16="http://schemas.microsoft.com/office/drawing/2014/main" id="{E4B296FB-1E39-97FB-AB36-6B8D40194756}"/>
              </a:ext>
            </a:extLst>
          </p:cNvPr>
          <p:cNvSpPr/>
          <p:nvPr/>
        </p:nvSpPr>
        <p:spPr>
          <a:xfrm flipH="1">
            <a:off x="6428084" y="5063855"/>
            <a:ext cx="2928302" cy="400110"/>
          </a:xfrm>
          <a:prstGeom prst="rect">
            <a:avLst/>
          </a:prstGeom>
        </p:spPr>
        <p:txBody>
          <a:bodyPr wrap="none">
            <a:spAutoFit/>
          </a:bodyPr>
          <a:lstStyle/>
          <a:p>
            <a:r>
              <a:rPr lang="en-US" sz="2000" b="1">
                <a:solidFill>
                  <a:schemeClr val="bg1"/>
                </a:solidFill>
                <a:cs typeface="Segoe UI Light" panose="020B0502040204020203" pitchFamily="34" charset="0"/>
              </a:rPr>
              <a:t>Summer 2027 </a:t>
            </a:r>
            <a:r>
              <a:rPr lang="en-US" sz="2000" b="1" dirty="0">
                <a:solidFill>
                  <a:schemeClr val="bg1"/>
                </a:solidFill>
                <a:cs typeface="Segoe UI Light" panose="020B0502040204020203" pitchFamily="34" charset="0"/>
              </a:rPr>
              <a:t>– Late 2029</a:t>
            </a:r>
          </a:p>
        </p:txBody>
      </p:sp>
    </p:spTree>
    <p:extLst>
      <p:ext uri="{BB962C8B-B14F-4D97-AF65-F5344CB8AC3E}">
        <p14:creationId xmlns:p14="http://schemas.microsoft.com/office/powerpoint/2010/main" val="455934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 presetClass="entr" presetSubtype="4" decel="100000" fill="hold" grpId="0" nodeType="withEffect">
                                  <p:stCondLst>
                                    <p:cond delay="125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750" fill="hold"/>
                                        <p:tgtEl>
                                          <p:spTgt spid="2"/>
                                        </p:tgtEl>
                                        <p:attrNameLst>
                                          <p:attrName>ppt_x</p:attrName>
                                        </p:attrNameLst>
                                      </p:cBhvr>
                                      <p:tavLst>
                                        <p:tav tm="0">
                                          <p:val>
                                            <p:strVal val="#ppt_x"/>
                                          </p:val>
                                        </p:tav>
                                        <p:tav tm="100000">
                                          <p:val>
                                            <p:strVal val="#ppt_x"/>
                                          </p:val>
                                        </p:tav>
                                      </p:tavLst>
                                    </p:anim>
                                    <p:anim calcmode="lin" valueType="num">
                                      <p:cBhvr additive="base">
                                        <p:cTn id="11" dur="750" fill="hold"/>
                                        <p:tgtEl>
                                          <p:spTgt spid="2"/>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20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750" fill="hold"/>
                                        <p:tgtEl>
                                          <p:spTgt spid="3"/>
                                        </p:tgtEl>
                                        <p:attrNameLst>
                                          <p:attrName>ppt_x</p:attrName>
                                        </p:attrNameLst>
                                      </p:cBhvr>
                                      <p:tavLst>
                                        <p:tav tm="0">
                                          <p:val>
                                            <p:strVal val="#ppt_x"/>
                                          </p:val>
                                        </p:tav>
                                        <p:tav tm="100000">
                                          <p:val>
                                            <p:strVal val="#ppt_x"/>
                                          </p:val>
                                        </p:tav>
                                      </p:tavLst>
                                    </p:anim>
                                    <p:anim calcmode="lin" valueType="num">
                                      <p:cBhvr additive="base">
                                        <p:cTn id="15" dur="75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125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750" fill="hold"/>
                                        <p:tgtEl>
                                          <p:spTgt spid="45"/>
                                        </p:tgtEl>
                                        <p:attrNameLst>
                                          <p:attrName>ppt_x</p:attrName>
                                        </p:attrNameLst>
                                      </p:cBhvr>
                                      <p:tavLst>
                                        <p:tav tm="0">
                                          <p:val>
                                            <p:strVal val="#ppt_x"/>
                                          </p:val>
                                        </p:tav>
                                        <p:tav tm="100000">
                                          <p:val>
                                            <p:strVal val="#ppt_x"/>
                                          </p:val>
                                        </p:tav>
                                      </p:tavLst>
                                    </p:anim>
                                    <p:anim calcmode="lin" valueType="num">
                                      <p:cBhvr additive="base">
                                        <p:cTn id="19" dur="75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1">
            <a:extLst>
              <a:ext uri="{FF2B5EF4-FFF2-40B4-BE49-F238E27FC236}">
                <a16:creationId xmlns:a16="http://schemas.microsoft.com/office/drawing/2014/main" id="{B4949487-D293-AFCB-32AE-BA26F887947C}"/>
              </a:ext>
            </a:extLst>
          </p:cNvPr>
          <p:cNvSpPr/>
          <p:nvPr/>
        </p:nvSpPr>
        <p:spPr>
          <a:xfrm>
            <a:off x="6479840" y="0"/>
            <a:ext cx="5712160" cy="6858000"/>
          </a:xfrm>
          <a:prstGeom prst="snip1Rect">
            <a:avLst/>
          </a:prstGeom>
          <a:gradFill>
            <a:gsLst>
              <a:gs pos="4000">
                <a:srgbClr val="64A70B"/>
              </a:gs>
              <a:gs pos="100000">
                <a:srgbClr val="0086D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a:extLst>
              <a:ext uri="{FF2B5EF4-FFF2-40B4-BE49-F238E27FC236}">
                <a16:creationId xmlns:a16="http://schemas.microsoft.com/office/drawing/2014/main" id="{95462627-22C8-15A4-95C6-19E43F4EB867}"/>
              </a:ext>
            </a:extLst>
          </p:cNvPr>
          <p:cNvSpPr txBox="1"/>
          <p:nvPr/>
        </p:nvSpPr>
        <p:spPr>
          <a:xfrm>
            <a:off x="475981" y="1286495"/>
            <a:ext cx="5191193" cy="4308872"/>
          </a:xfrm>
          <a:prstGeom prst="rect">
            <a:avLst/>
          </a:prstGeom>
          <a:noFill/>
        </p:spPr>
        <p:txBody>
          <a:bodyPr wrap="square">
            <a:spAutoFit/>
          </a:bodyPr>
          <a:lstStyle/>
          <a:p>
            <a:pPr>
              <a:spcAft>
                <a:spcPts val="600"/>
              </a:spcAft>
              <a:buSzPct val="100000"/>
            </a:pPr>
            <a:r>
              <a:rPr lang="en-US" altLang="en-US" sz="2400" b="1" dirty="0"/>
              <a:t>Visit Valley Water’s website and blog at </a:t>
            </a:r>
            <a:br>
              <a:rPr lang="en-US" altLang="en-US" sz="2400" b="1" dirty="0"/>
            </a:br>
            <a:r>
              <a:rPr lang="en-US" altLang="en-US" sz="2400" dirty="0">
                <a:hlinkClick r:id="rId2"/>
              </a:rPr>
              <a:t>valleywater.org/project-updates/rinconada-water-treatment-plant-reliability-improvement</a:t>
            </a:r>
            <a:endParaRPr lang="en-US" altLang="en-US" sz="2400" dirty="0"/>
          </a:p>
          <a:p>
            <a:pPr>
              <a:spcAft>
                <a:spcPts val="600"/>
              </a:spcAft>
              <a:buSzPct val="100000"/>
            </a:pPr>
            <a:endParaRPr lang="en-US" altLang="en-US" sz="1400" dirty="0"/>
          </a:p>
          <a:p>
            <a:pPr>
              <a:spcAft>
                <a:spcPts val="600"/>
              </a:spcAft>
              <a:buSzPct val="100000"/>
            </a:pPr>
            <a:r>
              <a:rPr lang="en-US" altLang="en-US" sz="2400" b="1" dirty="0"/>
              <a:t>Public Affairs Representative </a:t>
            </a:r>
            <a:br>
              <a:rPr lang="en-US" altLang="en-US" sz="2400" b="1" dirty="0"/>
            </a:br>
            <a:r>
              <a:rPr lang="en-US" altLang="en-US" sz="2400" b="1" dirty="0"/>
              <a:t>Tony Mercado</a:t>
            </a:r>
          </a:p>
          <a:p>
            <a:pPr>
              <a:spcAft>
                <a:spcPts val="600"/>
              </a:spcAft>
              <a:buSzPct val="100000"/>
            </a:pPr>
            <a:r>
              <a:rPr lang="en-US" altLang="en-US" sz="2400" dirty="0"/>
              <a:t>Telephone number: 408-630-2342</a:t>
            </a:r>
            <a:br>
              <a:rPr lang="en-US" altLang="en-US" sz="2400" dirty="0"/>
            </a:br>
            <a:r>
              <a:rPr lang="en-US" altLang="en-US" sz="2400" dirty="0"/>
              <a:t>E-mail address: </a:t>
            </a:r>
            <a:r>
              <a:rPr lang="en-US" altLang="en-US" sz="2400" dirty="0">
                <a:hlinkClick r:id="rId3"/>
              </a:rPr>
              <a:t>Tmercado@valleywater.org</a:t>
            </a:r>
            <a:endParaRPr lang="en-US" altLang="en-US" sz="2400" dirty="0"/>
          </a:p>
          <a:p>
            <a:pPr>
              <a:spcAft>
                <a:spcPts val="600"/>
              </a:spcAft>
              <a:buSzPct val="100000"/>
            </a:pPr>
            <a:endParaRPr lang="en-US" altLang="en-US" sz="2400" dirty="0"/>
          </a:p>
        </p:txBody>
      </p:sp>
      <p:sp>
        <p:nvSpPr>
          <p:cNvPr id="5" name="TextBox 4">
            <a:extLst>
              <a:ext uri="{FF2B5EF4-FFF2-40B4-BE49-F238E27FC236}">
                <a16:creationId xmlns:a16="http://schemas.microsoft.com/office/drawing/2014/main" id="{5FE3F202-CC03-4675-0EB0-8171BC225348}"/>
              </a:ext>
            </a:extLst>
          </p:cNvPr>
          <p:cNvSpPr txBox="1"/>
          <p:nvPr/>
        </p:nvSpPr>
        <p:spPr>
          <a:xfrm>
            <a:off x="437881" y="402336"/>
            <a:ext cx="10417794"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ea typeface="+mn-ea"/>
                <a:cs typeface="+mn-cs"/>
              </a:rPr>
              <a:t>Project Information</a:t>
            </a:r>
          </a:p>
        </p:txBody>
      </p:sp>
      <p:pic>
        <p:nvPicPr>
          <p:cNvPr id="7" name="Picture 6">
            <a:extLst>
              <a:ext uri="{FF2B5EF4-FFF2-40B4-BE49-F238E27FC236}">
                <a16:creationId xmlns:a16="http://schemas.microsoft.com/office/drawing/2014/main" id="{78F7D568-E864-C57E-BB36-276A26C2FFD8}"/>
              </a:ext>
            </a:extLst>
          </p:cNvPr>
          <p:cNvPicPr>
            <a:picLocks noChangeAspect="1"/>
          </p:cNvPicPr>
          <p:nvPr/>
        </p:nvPicPr>
        <p:blipFill>
          <a:blip r:embed="rId4"/>
          <a:stretch>
            <a:fillRect/>
          </a:stretch>
        </p:blipFill>
        <p:spPr>
          <a:xfrm>
            <a:off x="7766305" y="-4065"/>
            <a:ext cx="4425696" cy="6869049"/>
          </a:xfrm>
          <a:prstGeom prst="rect">
            <a:avLst/>
          </a:prstGeom>
        </p:spPr>
      </p:pic>
    </p:spTree>
    <p:extLst>
      <p:ext uri="{BB962C8B-B14F-4D97-AF65-F5344CB8AC3E}">
        <p14:creationId xmlns:p14="http://schemas.microsoft.com/office/powerpoint/2010/main" val="1451019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mountain, outdoor, nature&#10;&#10;Description automatically generated">
            <a:extLst>
              <a:ext uri="{FF2B5EF4-FFF2-40B4-BE49-F238E27FC236}">
                <a16:creationId xmlns:a16="http://schemas.microsoft.com/office/drawing/2014/main" id="{F08B79C0-F95D-3C1E-2E27-3E871FDB8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25" b="36415"/>
          <a:stretch/>
        </p:blipFill>
        <p:spPr>
          <a:xfrm>
            <a:off x="3386214" y="0"/>
            <a:ext cx="8805781" cy="7195130"/>
          </a:xfrm>
          <a:prstGeom prst="rect">
            <a:avLst/>
          </a:prstGeom>
        </p:spPr>
      </p:pic>
      <p:sp>
        <p:nvSpPr>
          <p:cNvPr id="13" name="Rectangle 12">
            <a:extLst>
              <a:ext uri="{FF2B5EF4-FFF2-40B4-BE49-F238E27FC236}">
                <a16:creationId xmlns:a16="http://schemas.microsoft.com/office/drawing/2014/main" id="{99547817-4D1F-E051-A119-30246E38B847}"/>
              </a:ext>
            </a:extLst>
          </p:cNvPr>
          <p:cNvSpPr/>
          <p:nvPr/>
        </p:nvSpPr>
        <p:spPr>
          <a:xfrm>
            <a:off x="2" y="1"/>
            <a:ext cx="3394362" cy="6857107"/>
          </a:xfrm>
          <a:prstGeom prst="rect">
            <a:avLst/>
          </a:prstGeom>
          <a:gradFill>
            <a:gsLst>
              <a:gs pos="0">
                <a:srgbClr val="64A70B"/>
              </a:gs>
              <a:gs pos="100000">
                <a:srgbClr val="0086D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54"/>
          </a:p>
        </p:txBody>
      </p:sp>
      <p:sp>
        <p:nvSpPr>
          <p:cNvPr id="8" name="TextBox 7">
            <a:extLst>
              <a:ext uri="{FF2B5EF4-FFF2-40B4-BE49-F238E27FC236}">
                <a16:creationId xmlns:a16="http://schemas.microsoft.com/office/drawing/2014/main" id="{1CBF3CA7-3327-48DA-916B-D8C3D59500DB}"/>
              </a:ext>
            </a:extLst>
          </p:cNvPr>
          <p:cNvSpPr txBox="1"/>
          <p:nvPr/>
        </p:nvSpPr>
        <p:spPr>
          <a:xfrm>
            <a:off x="445879" y="447213"/>
            <a:ext cx="2844575" cy="1319272"/>
          </a:xfrm>
          <a:prstGeom prst="rect">
            <a:avLst/>
          </a:prstGeom>
          <a:noFill/>
        </p:spPr>
        <p:txBody>
          <a:bodyPr wrap="square" lIns="0" tIns="0" rIns="0" bIns="0" rtlCol="0">
            <a:spAutoFit/>
          </a:bodyPr>
          <a:lstStyle/>
          <a:p>
            <a:pPr defTabSz="914197">
              <a:lnSpc>
                <a:spcPct val="114000"/>
              </a:lnSpc>
            </a:pPr>
            <a:r>
              <a:rPr lang="en-US" sz="1909" spc="-23" dirty="0">
                <a:solidFill>
                  <a:schemeClr val="bg1"/>
                </a:solidFill>
                <a:latin typeface="Whitney Book"/>
                <a:cs typeface="Whitney Book"/>
              </a:rPr>
              <a:t>More </a:t>
            </a:r>
            <a:r>
              <a:rPr lang="en-US" sz="1909" spc="-16" dirty="0">
                <a:solidFill>
                  <a:schemeClr val="bg1"/>
                </a:solidFill>
                <a:latin typeface="Whitney Book"/>
                <a:cs typeface="Whitney Book"/>
              </a:rPr>
              <a:t>information on </a:t>
            </a:r>
            <a:r>
              <a:rPr lang="en-US" sz="1909" spc="-8" dirty="0">
                <a:solidFill>
                  <a:schemeClr val="bg1"/>
                </a:solidFill>
                <a:latin typeface="Whitney Book"/>
                <a:cs typeface="Whitney Book"/>
              </a:rPr>
              <a:t>the </a:t>
            </a:r>
            <a:r>
              <a:rPr lang="en-US" sz="1909" spc="-40" dirty="0">
                <a:solidFill>
                  <a:schemeClr val="bg1"/>
                </a:solidFill>
                <a:latin typeface="Whitney Book"/>
                <a:cs typeface="Whitney Book"/>
              </a:rPr>
              <a:t>Capital Improvement Program</a:t>
            </a:r>
            <a:r>
              <a:rPr lang="en-US" sz="1909" spc="-8" dirty="0">
                <a:solidFill>
                  <a:schemeClr val="bg1"/>
                </a:solidFill>
                <a:latin typeface="Whitney Book"/>
                <a:cs typeface="Whitney Book"/>
              </a:rPr>
              <a:t> can </a:t>
            </a:r>
            <a:r>
              <a:rPr lang="en-US" sz="1909" spc="-16" dirty="0">
                <a:solidFill>
                  <a:schemeClr val="bg1"/>
                </a:solidFill>
                <a:latin typeface="Whitney Book"/>
                <a:cs typeface="Whitney Book"/>
              </a:rPr>
              <a:t>be found </a:t>
            </a:r>
            <a:r>
              <a:rPr lang="en-US" sz="1909" spc="-8" dirty="0">
                <a:solidFill>
                  <a:schemeClr val="bg1"/>
                </a:solidFill>
                <a:latin typeface="Whitney Book"/>
                <a:cs typeface="Whitney Book"/>
              </a:rPr>
              <a:t>at </a:t>
            </a:r>
            <a:r>
              <a:rPr lang="en-US" sz="1909" i="1" spc="-40" dirty="0">
                <a:solidFill>
                  <a:schemeClr val="bg1"/>
                </a:solidFill>
                <a:latin typeface="Whitney Semibold"/>
                <a:cs typeface="Whitney Semibold"/>
              </a:rPr>
              <a:t>https://delivr.com/26bys</a:t>
            </a:r>
            <a:r>
              <a:rPr lang="en-US" sz="1909" spc="-40" dirty="0">
                <a:solidFill>
                  <a:schemeClr val="bg1"/>
                </a:solidFill>
                <a:latin typeface="Whitney Book"/>
                <a:cs typeface="Whitney Book"/>
              </a:rPr>
              <a:t>.</a:t>
            </a:r>
            <a:endParaRPr lang="en-US" sz="1909" b="1" dirty="0">
              <a:solidFill>
                <a:schemeClr val="bg1"/>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E001A884-8BB3-45BD-8147-6E8C32619E6F}"/>
              </a:ext>
            </a:extLst>
          </p:cNvPr>
          <p:cNvSpPr txBox="1"/>
          <p:nvPr/>
        </p:nvSpPr>
        <p:spPr>
          <a:xfrm>
            <a:off x="4035136" y="415637"/>
            <a:ext cx="8295409" cy="587533"/>
          </a:xfrm>
          <a:prstGeom prst="rect">
            <a:avLst/>
          </a:prstGeom>
          <a:noFill/>
        </p:spPr>
        <p:txBody>
          <a:bodyPr wrap="square" lIns="0" tIns="0" rIns="0" bIns="0" rtlCol="0">
            <a:spAutoFit/>
          </a:bodyPr>
          <a:lstStyle/>
          <a:p>
            <a:pPr defTabSz="914197"/>
            <a:r>
              <a:rPr lang="en-US" sz="3818" b="1" spc="23" dirty="0">
                <a:solidFill>
                  <a:srgbClr val="252525"/>
                </a:solidFill>
              </a:rPr>
              <a:t>CAPITAL IMPROVEMENT PROGRAM</a:t>
            </a:r>
            <a:endParaRPr lang="en-US" sz="3818" b="1" dirty="0">
              <a:solidFill>
                <a:srgbClr val="2D3847"/>
              </a:solidFill>
              <a:latin typeface="Calibri" panose="020F0502020204030204" pitchFamily="34" charset="0"/>
              <a:cs typeface="Calibri" panose="020F0502020204030204" pitchFamily="34" charset="0"/>
            </a:endParaRPr>
          </a:p>
        </p:txBody>
      </p:sp>
      <p:sp>
        <p:nvSpPr>
          <p:cNvPr id="12" name="object 2">
            <a:extLst>
              <a:ext uri="{FF2B5EF4-FFF2-40B4-BE49-F238E27FC236}">
                <a16:creationId xmlns:a16="http://schemas.microsoft.com/office/drawing/2014/main" id="{114FC46B-67C9-E8C8-D0F8-BE2113AE3FC0}"/>
              </a:ext>
            </a:extLst>
          </p:cNvPr>
          <p:cNvSpPr txBox="1"/>
          <p:nvPr/>
        </p:nvSpPr>
        <p:spPr>
          <a:xfrm>
            <a:off x="4035136" y="1127208"/>
            <a:ext cx="7256318" cy="3169522"/>
          </a:xfrm>
          <a:prstGeom prst="rect">
            <a:avLst/>
          </a:prstGeom>
        </p:spPr>
        <p:txBody>
          <a:bodyPr vert="horz" wrap="square" lIns="0" tIns="0" rIns="0" bIns="0" rtlCol="0">
            <a:spAutoFit/>
          </a:bodyPr>
          <a:lstStyle/>
          <a:p>
            <a:pPr marR="7969">
              <a:lnSpc>
                <a:spcPct val="115000"/>
              </a:lnSpc>
              <a:spcAft>
                <a:spcPts val="818"/>
              </a:spcAft>
              <a:tabLst>
                <a:tab pos="1322642" algn="l"/>
              </a:tabLst>
            </a:pPr>
            <a:r>
              <a:rPr lang="en-US" sz="2182" dirty="0"/>
              <a:t>The Capital Improvement Program (CIP) contains Valley Water’s capital projects, which includes flood protection, water quality and infrastructure maintenance efforts. Valley Water's annual review of projects for potential placement or removal from our 5-year CIP is underway. </a:t>
            </a:r>
          </a:p>
          <a:p>
            <a:pPr marR="7969">
              <a:lnSpc>
                <a:spcPct val="115000"/>
              </a:lnSpc>
              <a:spcAft>
                <a:spcPts val="818"/>
              </a:spcAft>
              <a:tabLst>
                <a:tab pos="1322642" algn="l"/>
              </a:tabLst>
            </a:pPr>
            <a:r>
              <a:rPr lang="en-US" sz="2182" dirty="0"/>
              <a:t>You're encouraged to participate in our process and share your feedback regarding which projects should be prioritized by Valley Water. </a:t>
            </a:r>
            <a:endParaRPr lang="en-US" sz="2182" dirty="0">
              <a:cs typeface="Whitney Book"/>
            </a:endParaRPr>
          </a:p>
        </p:txBody>
      </p:sp>
      <p:pic>
        <p:nvPicPr>
          <p:cNvPr id="4" name="Picture 3" descr="Qr code&#10;&#10;Description automatically generated">
            <a:extLst>
              <a:ext uri="{FF2B5EF4-FFF2-40B4-BE49-F238E27FC236}">
                <a16:creationId xmlns:a16="http://schemas.microsoft.com/office/drawing/2014/main" id="{5D939321-B34E-73F6-8CCB-2450D0CBA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89" y="1870364"/>
            <a:ext cx="3117273" cy="3117273"/>
          </a:xfrm>
          <a:prstGeom prst="rect">
            <a:avLst/>
          </a:prstGeom>
        </p:spPr>
      </p:pic>
    </p:spTree>
    <p:extLst>
      <p:ext uri="{BB962C8B-B14F-4D97-AF65-F5344CB8AC3E}">
        <p14:creationId xmlns:p14="http://schemas.microsoft.com/office/powerpoint/2010/main" val="368054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9547817-4D1F-E051-A119-30246E38B847}"/>
              </a:ext>
            </a:extLst>
          </p:cNvPr>
          <p:cNvSpPr/>
          <p:nvPr/>
        </p:nvSpPr>
        <p:spPr>
          <a:xfrm>
            <a:off x="1" y="1"/>
            <a:ext cx="4261605" cy="6857107"/>
          </a:xfrm>
          <a:prstGeom prst="rect">
            <a:avLst/>
          </a:prstGeom>
          <a:gradFill>
            <a:gsLst>
              <a:gs pos="0">
                <a:srgbClr val="64A70B"/>
              </a:gs>
              <a:gs pos="100000">
                <a:srgbClr val="0086D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54"/>
          </a:p>
        </p:txBody>
      </p:sp>
      <p:sp>
        <p:nvSpPr>
          <p:cNvPr id="2" name="bk object 16">
            <a:extLst>
              <a:ext uri="{FF2B5EF4-FFF2-40B4-BE49-F238E27FC236}">
                <a16:creationId xmlns:a16="http://schemas.microsoft.com/office/drawing/2014/main" id="{BEDBF38E-5C66-9677-C8D8-4F33A0A73041}"/>
              </a:ext>
            </a:extLst>
          </p:cNvPr>
          <p:cNvSpPr/>
          <p:nvPr/>
        </p:nvSpPr>
        <p:spPr>
          <a:xfrm>
            <a:off x="4261607" y="1558636"/>
            <a:ext cx="7930392" cy="5299364"/>
          </a:xfrm>
          <a:prstGeom prst="rect">
            <a:avLst/>
          </a:prstGeom>
          <a:blipFill>
            <a:blip r:embed="rId3" cstate="print"/>
            <a:stretch>
              <a:fillRect l="-234" r="-12013"/>
            </a:stretch>
          </a:blipFill>
        </p:spPr>
        <p:txBody>
          <a:bodyPr wrap="square" lIns="0" tIns="0" rIns="0" bIns="0" rtlCol="0"/>
          <a:lstStyle/>
          <a:p>
            <a:endParaRPr sz="4201"/>
          </a:p>
        </p:txBody>
      </p:sp>
      <p:sp>
        <p:nvSpPr>
          <p:cNvPr id="8" name="TextBox 7">
            <a:extLst>
              <a:ext uri="{FF2B5EF4-FFF2-40B4-BE49-F238E27FC236}">
                <a16:creationId xmlns:a16="http://schemas.microsoft.com/office/drawing/2014/main" id="{1CBF3CA7-3327-48DA-916B-D8C3D59500DB}"/>
              </a:ext>
            </a:extLst>
          </p:cNvPr>
          <p:cNvSpPr txBox="1"/>
          <p:nvPr/>
        </p:nvSpPr>
        <p:spPr>
          <a:xfrm>
            <a:off x="549789" y="604471"/>
            <a:ext cx="2948485" cy="1507913"/>
          </a:xfrm>
          <a:prstGeom prst="rect">
            <a:avLst/>
          </a:prstGeom>
          <a:noFill/>
        </p:spPr>
        <p:txBody>
          <a:bodyPr wrap="square" lIns="0" tIns="0" rIns="0" bIns="0" rtlCol="0">
            <a:spAutoFit/>
          </a:bodyPr>
          <a:lstStyle/>
          <a:p>
            <a:pPr defTabSz="914197">
              <a:lnSpc>
                <a:spcPct val="114000"/>
              </a:lnSpc>
            </a:pPr>
            <a:r>
              <a:rPr lang="en-US" sz="2182" spc="-23" dirty="0">
                <a:solidFill>
                  <a:schemeClr val="bg1"/>
                </a:solidFill>
                <a:latin typeface="Whitney Book"/>
                <a:cs typeface="Whitney Book"/>
              </a:rPr>
              <a:t>More </a:t>
            </a:r>
            <a:r>
              <a:rPr lang="en-US" sz="2182" spc="-16" dirty="0">
                <a:solidFill>
                  <a:schemeClr val="bg1"/>
                </a:solidFill>
                <a:latin typeface="Whitney Book"/>
                <a:cs typeface="Whitney Book"/>
              </a:rPr>
              <a:t>information on </a:t>
            </a:r>
            <a:r>
              <a:rPr lang="en-US" sz="2182" spc="-8" dirty="0">
                <a:solidFill>
                  <a:schemeClr val="bg1"/>
                </a:solidFill>
                <a:latin typeface="Whitney Book"/>
                <a:cs typeface="Whitney Book"/>
              </a:rPr>
              <a:t>the </a:t>
            </a:r>
            <a:r>
              <a:rPr lang="en-US" sz="2182" spc="-40" dirty="0">
                <a:solidFill>
                  <a:schemeClr val="bg1"/>
                </a:solidFill>
                <a:latin typeface="Whitney Book"/>
                <a:cs typeface="Whitney Book"/>
              </a:rPr>
              <a:t>Water </a:t>
            </a:r>
            <a:r>
              <a:rPr lang="en-US" sz="2182" spc="-8" dirty="0">
                <a:solidFill>
                  <a:schemeClr val="bg1"/>
                </a:solidFill>
                <a:latin typeface="Whitney Book"/>
                <a:cs typeface="Whitney Book"/>
              </a:rPr>
              <a:t>Supply </a:t>
            </a:r>
            <a:r>
              <a:rPr lang="en-US" sz="2182" spc="-16" dirty="0">
                <a:solidFill>
                  <a:schemeClr val="bg1"/>
                </a:solidFill>
                <a:latin typeface="Whitney Book"/>
                <a:cs typeface="Whitney Book"/>
              </a:rPr>
              <a:t>Master </a:t>
            </a:r>
            <a:r>
              <a:rPr lang="en-US" sz="2182" spc="-8" dirty="0">
                <a:solidFill>
                  <a:schemeClr val="bg1"/>
                </a:solidFill>
                <a:latin typeface="Whitney Book"/>
                <a:cs typeface="Whitney Book"/>
              </a:rPr>
              <a:t>Plan can </a:t>
            </a:r>
            <a:r>
              <a:rPr lang="en-US" sz="2182" spc="-16" dirty="0">
                <a:solidFill>
                  <a:schemeClr val="bg1"/>
                </a:solidFill>
                <a:latin typeface="Whitney Book"/>
                <a:cs typeface="Whitney Book"/>
              </a:rPr>
              <a:t>be found </a:t>
            </a:r>
            <a:r>
              <a:rPr lang="en-US" sz="2182" spc="-8" dirty="0">
                <a:solidFill>
                  <a:schemeClr val="bg1"/>
                </a:solidFill>
                <a:latin typeface="Whitney Book"/>
                <a:cs typeface="Whitney Book"/>
              </a:rPr>
              <a:t>at </a:t>
            </a:r>
            <a:r>
              <a:rPr lang="en-US" sz="2182" i="1" spc="-40" dirty="0">
                <a:solidFill>
                  <a:schemeClr val="bg1"/>
                </a:solidFill>
                <a:latin typeface="Whitney Semibold"/>
                <a:cs typeface="Whitney Semibold"/>
              </a:rPr>
              <a:t>https://delivr.com/2st85</a:t>
            </a:r>
            <a:r>
              <a:rPr lang="en-US" sz="2182" spc="-40" dirty="0">
                <a:solidFill>
                  <a:schemeClr val="bg1"/>
                </a:solidFill>
                <a:latin typeface="Whitney Book"/>
                <a:cs typeface="Whitney Book"/>
              </a:rPr>
              <a:t>.</a:t>
            </a:r>
            <a:endParaRPr lang="en-US" sz="2182" b="1" dirty="0">
              <a:solidFill>
                <a:schemeClr val="bg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200C2CA-CC02-478C-A5E9-1F1CE4D6988F}"/>
              </a:ext>
            </a:extLst>
          </p:cNvPr>
          <p:cNvSpPr txBox="1"/>
          <p:nvPr/>
        </p:nvSpPr>
        <p:spPr>
          <a:xfrm>
            <a:off x="557148" y="5317230"/>
            <a:ext cx="2733308" cy="1125116"/>
          </a:xfrm>
          <a:prstGeom prst="rect">
            <a:avLst/>
          </a:prstGeom>
          <a:noFill/>
        </p:spPr>
        <p:txBody>
          <a:bodyPr wrap="square" lIns="0" tIns="0" rIns="0" bIns="0" rtlCol="0">
            <a:spAutoFit/>
          </a:bodyPr>
          <a:lstStyle/>
          <a:p>
            <a:pPr defTabSz="914197">
              <a:lnSpc>
                <a:spcPct val="114000"/>
              </a:lnSpc>
            </a:pPr>
            <a:r>
              <a:rPr lang="en-US" sz="2182" spc="-40" dirty="0">
                <a:solidFill>
                  <a:schemeClr val="bg1"/>
                </a:solidFill>
                <a:latin typeface="Whitney Book"/>
                <a:cs typeface="Whitney Book"/>
              </a:rPr>
              <a:t>For </a:t>
            </a:r>
            <a:r>
              <a:rPr lang="en-US" sz="2182" spc="-16" dirty="0">
                <a:solidFill>
                  <a:schemeClr val="bg1"/>
                </a:solidFill>
                <a:latin typeface="Whitney Book"/>
                <a:cs typeface="Whitney Book"/>
              </a:rPr>
              <a:t>any </a:t>
            </a:r>
            <a:r>
              <a:rPr lang="en-US" sz="2182" spc="-8" dirty="0">
                <a:solidFill>
                  <a:schemeClr val="bg1"/>
                </a:solidFill>
                <a:latin typeface="Whitney Book"/>
                <a:cs typeface="Whitney Book"/>
              </a:rPr>
              <a:t>questions please </a:t>
            </a:r>
            <a:r>
              <a:rPr lang="en-US" sz="2182" spc="-16" dirty="0">
                <a:solidFill>
                  <a:schemeClr val="bg1"/>
                </a:solidFill>
                <a:latin typeface="Whitney Book"/>
                <a:cs typeface="Whitney Book"/>
              </a:rPr>
              <a:t>contact </a:t>
            </a:r>
            <a:r>
              <a:rPr lang="en-US" sz="2182" spc="-8" dirty="0">
                <a:solidFill>
                  <a:schemeClr val="bg1"/>
                </a:solidFill>
                <a:latin typeface="Whitney Semibold"/>
                <a:cs typeface="Whitney Semibold"/>
              </a:rPr>
              <a:t>Jing </a:t>
            </a:r>
            <a:r>
              <a:rPr lang="en-US" sz="2182" spc="-63" dirty="0">
                <a:solidFill>
                  <a:schemeClr val="bg1"/>
                </a:solidFill>
                <a:latin typeface="Whitney Semibold"/>
                <a:cs typeface="Whitney Semibold"/>
              </a:rPr>
              <a:t>Wu  </a:t>
            </a:r>
            <a:r>
              <a:rPr lang="en-US" sz="2182" spc="-8" dirty="0">
                <a:solidFill>
                  <a:schemeClr val="bg1"/>
                </a:solidFill>
                <a:latin typeface="Whitney Book"/>
                <a:cs typeface="Whitney Book"/>
              </a:rPr>
              <a:t>at</a:t>
            </a:r>
            <a:r>
              <a:rPr lang="en-US" sz="2182" spc="-16" dirty="0">
                <a:solidFill>
                  <a:schemeClr val="bg1"/>
                </a:solidFill>
                <a:latin typeface="Whitney Book"/>
                <a:cs typeface="Whitney Book"/>
              </a:rPr>
              <a:t> </a:t>
            </a:r>
            <a:r>
              <a:rPr lang="en-US" sz="2182" spc="-23" dirty="0">
                <a:solidFill>
                  <a:schemeClr val="bg1"/>
                </a:solidFill>
                <a:latin typeface="Whitney Semibold"/>
                <a:cs typeface="Whitney Semibold"/>
                <a:hlinkClick r:id="rId4">
                  <a:extLst>
                    <a:ext uri="{A12FA001-AC4F-418D-AE19-62706E023703}">
                      <ahyp:hlinkClr xmlns:ahyp="http://schemas.microsoft.com/office/drawing/2018/hyperlinkcolor" val="tx"/>
                    </a:ext>
                  </a:extLst>
                </a:hlinkClick>
              </a:rPr>
              <a:t>jwu@valleywater.org</a:t>
            </a:r>
            <a:r>
              <a:rPr lang="en-US" sz="2182" spc="-23" dirty="0">
                <a:solidFill>
                  <a:schemeClr val="bg1"/>
                </a:solidFill>
                <a:latin typeface="Whitney Book"/>
                <a:cs typeface="Whitney Book"/>
                <a:hlinkClick r:id="rId4">
                  <a:extLst>
                    <a:ext uri="{A12FA001-AC4F-418D-AE19-62706E023703}">
                      <ahyp:hlinkClr xmlns:ahyp="http://schemas.microsoft.com/office/drawing/2018/hyperlinkcolor" val="tx"/>
                    </a:ext>
                  </a:extLst>
                </a:hlinkClick>
              </a:rPr>
              <a:t>.</a:t>
            </a:r>
            <a:endParaRPr lang="vi-VN" sz="2000" b="1" dirty="0">
              <a:solidFill>
                <a:schemeClr val="bg1"/>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F5B3E7B1-6FDB-40C1-88F4-2B00EDFB3DF2}"/>
              </a:ext>
            </a:extLst>
          </p:cNvPr>
          <p:cNvSpPr txBox="1"/>
          <p:nvPr/>
        </p:nvSpPr>
        <p:spPr>
          <a:xfrm>
            <a:off x="5236127" y="1119769"/>
            <a:ext cx="5981350" cy="671594"/>
          </a:xfrm>
          <a:prstGeom prst="rect">
            <a:avLst/>
          </a:prstGeom>
          <a:noFill/>
        </p:spPr>
        <p:txBody>
          <a:bodyPr wrap="square" lIns="0" tIns="0" rIns="0" bIns="0" rtlCol="0">
            <a:spAutoFit/>
          </a:bodyPr>
          <a:lstStyle/>
          <a:p>
            <a:pPr algn="ctr" defTabSz="914197"/>
            <a:r>
              <a:rPr lang="en-US" sz="4364" spc="117" dirty="0">
                <a:solidFill>
                  <a:srgbClr val="252525"/>
                </a:solidFill>
                <a:latin typeface="Whitney Light"/>
                <a:cs typeface="Whitney Light"/>
              </a:rPr>
              <a:t>MASTER </a:t>
            </a:r>
            <a:r>
              <a:rPr lang="en-US" sz="4364" spc="110" dirty="0">
                <a:solidFill>
                  <a:srgbClr val="252525"/>
                </a:solidFill>
                <a:latin typeface="Whitney Light"/>
                <a:cs typeface="Whitney Light"/>
              </a:rPr>
              <a:t>PLAN</a:t>
            </a:r>
            <a:r>
              <a:rPr lang="en-US" sz="4364" spc="205" dirty="0">
                <a:solidFill>
                  <a:srgbClr val="252525"/>
                </a:solidFill>
                <a:latin typeface="Whitney Light"/>
                <a:cs typeface="Whitney Light"/>
              </a:rPr>
              <a:t> </a:t>
            </a:r>
            <a:r>
              <a:rPr lang="en-US" sz="4364" spc="149" dirty="0">
                <a:solidFill>
                  <a:srgbClr val="252525"/>
                </a:solidFill>
                <a:latin typeface="Whitney Light"/>
                <a:cs typeface="Whitney Light"/>
              </a:rPr>
              <a:t>2050</a:t>
            </a:r>
            <a:endParaRPr lang="en-US" sz="4364" dirty="0">
              <a:solidFill>
                <a:srgbClr val="2D3847"/>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E001A884-8BB3-45BD-8147-6E8C32619E6F}"/>
              </a:ext>
            </a:extLst>
          </p:cNvPr>
          <p:cNvSpPr txBox="1"/>
          <p:nvPr/>
        </p:nvSpPr>
        <p:spPr>
          <a:xfrm>
            <a:off x="5236127" y="415637"/>
            <a:ext cx="5981350" cy="755463"/>
          </a:xfrm>
          <a:prstGeom prst="rect">
            <a:avLst/>
          </a:prstGeom>
          <a:noFill/>
        </p:spPr>
        <p:txBody>
          <a:bodyPr wrap="square" lIns="0" tIns="0" rIns="0" bIns="0" rtlCol="0">
            <a:spAutoFit/>
          </a:bodyPr>
          <a:lstStyle/>
          <a:p>
            <a:pPr algn="ctr" defTabSz="914197"/>
            <a:r>
              <a:rPr lang="en-US" sz="4909" b="1" spc="23" dirty="0">
                <a:solidFill>
                  <a:srgbClr val="252525"/>
                </a:solidFill>
              </a:rPr>
              <a:t>WATER </a:t>
            </a:r>
            <a:r>
              <a:rPr lang="en-US" sz="4909" b="1" spc="71" dirty="0">
                <a:solidFill>
                  <a:srgbClr val="252525"/>
                </a:solidFill>
              </a:rPr>
              <a:t>SUPPLY</a:t>
            </a:r>
            <a:endParaRPr lang="en-US" sz="4909" b="1" dirty="0">
              <a:solidFill>
                <a:srgbClr val="2D3847"/>
              </a:solidFill>
              <a:latin typeface="Calibri" panose="020F0502020204030204" pitchFamily="34" charset="0"/>
              <a:cs typeface="Calibri" panose="020F0502020204030204" pitchFamily="34" charset="0"/>
            </a:endParaRPr>
          </a:p>
        </p:txBody>
      </p:sp>
      <p:pic>
        <p:nvPicPr>
          <p:cNvPr id="11" name="Graphic 10">
            <a:extLst>
              <a:ext uri="{FF2B5EF4-FFF2-40B4-BE49-F238E27FC236}">
                <a16:creationId xmlns:a16="http://schemas.microsoft.com/office/drawing/2014/main" id="{5526FDC7-37F8-0CEF-B92E-D670AC11BC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7928" y="2424867"/>
            <a:ext cx="1921095" cy="1909860"/>
          </a:xfrm>
          <a:prstGeom prst="rect">
            <a:avLst/>
          </a:prstGeom>
        </p:spPr>
      </p:pic>
      <p:sp>
        <p:nvSpPr>
          <p:cNvPr id="12" name="object 2">
            <a:extLst>
              <a:ext uri="{FF2B5EF4-FFF2-40B4-BE49-F238E27FC236}">
                <a16:creationId xmlns:a16="http://schemas.microsoft.com/office/drawing/2014/main" id="{114FC46B-67C9-E8C8-D0F8-BE2113AE3FC0}"/>
              </a:ext>
            </a:extLst>
          </p:cNvPr>
          <p:cNvSpPr txBox="1"/>
          <p:nvPr/>
        </p:nvSpPr>
        <p:spPr>
          <a:xfrm>
            <a:off x="4839533" y="3117274"/>
            <a:ext cx="6889670" cy="3352777"/>
          </a:xfrm>
          <a:prstGeom prst="rect">
            <a:avLst/>
          </a:prstGeom>
        </p:spPr>
        <p:txBody>
          <a:bodyPr vert="horz" wrap="square" lIns="0" tIns="0" rIns="0" bIns="0" rtlCol="0">
            <a:spAutoFit/>
          </a:bodyPr>
          <a:lstStyle/>
          <a:p>
            <a:pPr marR="7969">
              <a:lnSpc>
                <a:spcPct val="115000"/>
              </a:lnSpc>
              <a:tabLst>
                <a:tab pos="1322642" algn="l"/>
              </a:tabLst>
            </a:pPr>
            <a:r>
              <a:rPr sz="1909" spc="-23" dirty="0">
                <a:solidFill>
                  <a:srgbClr val="393939"/>
                </a:solidFill>
                <a:latin typeface="Whitney Book"/>
                <a:cs typeface="Whitney Book"/>
              </a:rPr>
              <a:t>The </a:t>
            </a:r>
            <a:r>
              <a:rPr sz="1909" spc="-40" dirty="0">
                <a:solidFill>
                  <a:srgbClr val="393939"/>
                </a:solidFill>
                <a:latin typeface="Whitney Book"/>
                <a:cs typeface="Whitney Book"/>
              </a:rPr>
              <a:t>Water </a:t>
            </a:r>
            <a:r>
              <a:rPr sz="1909" spc="-8" dirty="0">
                <a:solidFill>
                  <a:srgbClr val="393939"/>
                </a:solidFill>
                <a:latin typeface="Whitney Book"/>
                <a:cs typeface="Whitney Book"/>
              </a:rPr>
              <a:t>Supply </a:t>
            </a:r>
            <a:r>
              <a:rPr sz="1909" spc="-16" dirty="0">
                <a:solidFill>
                  <a:srgbClr val="393939"/>
                </a:solidFill>
                <a:latin typeface="Whitney Book"/>
                <a:cs typeface="Whitney Book"/>
              </a:rPr>
              <a:t>Master </a:t>
            </a:r>
            <a:r>
              <a:rPr sz="1909" spc="-8" dirty="0">
                <a:solidFill>
                  <a:srgbClr val="393939"/>
                </a:solidFill>
                <a:latin typeface="Whitney Book"/>
                <a:cs typeface="Whitney Book"/>
              </a:rPr>
              <a:t>Plan is </a:t>
            </a:r>
            <a:r>
              <a:rPr sz="1909" spc="-40" dirty="0">
                <a:solidFill>
                  <a:srgbClr val="393939"/>
                </a:solidFill>
                <a:latin typeface="Whitney Book"/>
                <a:cs typeface="Whitney Book"/>
              </a:rPr>
              <a:t>Valley Water’s </a:t>
            </a:r>
            <a:r>
              <a:rPr sz="1909" spc="-8" dirty="0">
                <a:solidFill>
                  <a:srgbClr val="393939"/>
                </a:solidFill>
                <a:latin typeface="Whitney Book"/>
                <a:cs typeface="Whitney Book"/>
              </a:rPr>
              <a:t>guiding </a:t>
            </a:r>
            <a:r>
              <a:rPr sz="1909" spc="-16" dirty="0">
                <a:solidFill>
                  <a:srgbClr val="393939"/>
                </a:solidFill>
                <a:latin typeface="Whitney Book"/>
                <a:cs typeface="Whitney Book"/>
              </a:rPr>
              <a:t>document </a:t>
            </a:r>
            <a:br>
              <a:rPr lang="en-US" sz="1909" spc="-16" dirty="0">
                <a:solidFill>
                  <a:srgbClr val="393939"/>
                </a:solidFill>
                <a:latin typeface="Whitney Book"/>
                <a:cs typeface="Whitney Book"/>
              </a:rPr>
            </a:br>
            <a:r>
              <a:rPr sz="1909" spc="-16" dirty="0">
                <a:solidFill>
                  <a:srgbClr val="393939"/>
                </a:solidFill>
                <a:latin typeface="Whitney Book"/>
                <a:cs typeface="Whitney Book"/>
              </a:rPr>
              <a:t>for long-term water </a:t>
            </a:r>
            <a:r>
              <a:rPr sz="1909" spc="-8" dirty="0">
                <a:solidFill>
                  <a:srgbClr val="393939"/>
                </a:solidFill>
                <a:latin typeface="Whitney Book"/>
                <a:cs typeface="Whitney Book"/>
              </a:rPr>
              <a:t>supply</a:t>
            </a:r>
            <a:r>
              <a:rPr lang="en-US" sz="1909" spc="-8" dirty="0">
                <a:solidFill>
                  <a:srgbClr val="393939"/>
                </a:solidFill>
                <a:latin typeface="Whitney Book"/>
                <a:cs typeface="Whitney Book"/>
              </a:rPr>
              <a:t> </a:t>
            </a:r>
            <a:r>
              <a:rPr sz="1909" spc="-16" dirty="0">
                <a:solidFill>
                  <a:srgbClr val="393939"/>
                </a:solidFill>
                <a:latin typeface="Whitney Book"/>
                <a:cs typeface="Whitney Book"/>
              </a:rPr>
              <a:t>investments to ensure water </a:t>
            </a:r>
            <a:r>
              <a:rPr sz="1909" spc="-8" dirty="0">
                <a:solidFill>
                  <a:srgbClr val="393939"/>
                </a:solidFill>
                <a:latin typeface="Whitney Book"/>
                <a:cs typeface="Whitney Book"/>
              </a:rPr>
              <a:t>supply </a:t>
            </a:r>
            <a:r>
              <a:rPr sz="1909" spc="-16" dirty="0">
                <a:solidFill>
                  <a:srgbClr val="393939"/>
                </a:solidFill>
                <a:latin typeface="Whitney Book"/>
                <a:cs typeface="Whitney Book"/>
              </a:rPr>
              <a:t>reliability for </a:t>
            </a:r>
            <a:r>
              <a:rPr sz="1909" spc="-8" dirty="0">
                <a:solidFill>
                  <a:srgbClr val="393939"/>
                </a:solidFill>
                <a:latin typeface="Whitney Book"/>
                <a:cs typeface="Whitney Book"/>
              </a:rPr>
              <a:t>Santa </a:t>
            </a:r>
            <a:r>
              <a:rPr sz="1909" spc="-23" dirty="0">
                <a:solidFill>
                  <a:srgbClr val="393939"/>
                </a:solidFill>
                <a:latin typeface="Whitney Book"/>
                <a:cs typeface="Whitney Book"/>
              </a:rPr>
              <a:t>Clara </a:t>
            </a:r>
            <a:r>
              <a:rPr sz="1909" spc="-31" dirty="0">
                <a:solidFill>
                  <a:srgbClr val="393939"/>
                </a:solidFill>
                <a:latin typeface="Whitney Book"/>
                <a:cs typeface="Whitney Book"/>
              </a:rPr>
              <a:t>County. </a:t>
            </a:r>
            <a:r>
              <a:rPr sz="1909" spc="-16" dirty="0">
                <a:solidFill>
                  <a:srgbClr val="393939"/>
                </a:solidFill>
                <a:latin typeface="Whitney Book"/>
                <a:cs typeface="Whitney Book"/>
              </a:rPr>
              <a:t>Updated </a:t>
            </a:r>
            <a:r>
              <a:rPr sz="1909" spc="-8" dirty="0">
                <a:solidFill>
                  <a:srgbClr val="393939"/>
                </a:solidFill>
                <a:latin typeface="Whitney Book"/>
                <a:cs typeface="Whitney Book"/>
              </a:rPr>
              <a:t>about </a:t>
            </a:r>
            <a:r>
              <a:rPr sz="1909" spc="-23" dirty="0">
                <a:solidFill>
                  <a:srgbClr val="393939"/>
                </a:solidFill>
                <a:latin typeface="Whitney Book"/>
                <a:cs typeface="Whitney Book"/>
              </a:rPr>
              <a:t>every </a:t>
            </a:r>
            <a:r>
              <a:rPr sz="1909" spc="-16" dirty="0">
                <a:solidFill>
                  <a:srgbClr val="393939"/>
                </a:solidFill>
                <a:latin typeface="Whitney Book"/>
                <a:cs typeface="Whitney Book"/>
              </a:rPr>
              <a:t>five years, </a:t>
            </a:r>
            <a:br>
              <a:rPr lang="en-US" sz="1909" spc="-16" dirty="0">
                <a:solidFill>
                  <a:srgbClr val="393939"/>
                </a:solidFill>
                <a:latin typeface="Whitney Book"/>
                <a:cs typeface="Whitney Book"/>
              </a:rPr>
            </a:br>
            <a:r>
              <a:rPr sz="1909" spc="-8" dirty="0">
                <a:solidFill>
                  <a:srgbClr val="393939"/>
                </a:solidFill>
                <a:latin typeface="Whitney Book"/>
                <a:cs typeface="Whitney Book"/>
              </a:rPr>
              <a:t>this </a:t>
            </a:r>
            <a:r>
              <a:rPr sz="1909" spc="-16" dirty="0">
                <a:solidFill>
                  <a:srgbClr val="393939"/>
                </a:solidFill>
                <a:latin typeface="Whitney Book"/>
                <a:cs typeface="Whitney Book"/>
              </a:rPr>
              <a:t>long-range </a:t>
            </a:r>
            <a:r>
              <a:rPr sz="1909" spc="-8" dirty="0">
                <a:solidFill>
                  <a:srgbClr val="393939"/>
                </a:solidFill>
                <a:latin typeface="Whitney Book"/>
                <a:cs typeface="Whitney Book"/>
              </a:rPr>
              <a:t>plan </a:t>
            </a:r>
            <a:r>
              <a:rPr sz="1909" spc="-16" dirty="0">
                <a:solidFill>
                  <a:srgbClr val="393939"/>
                </a:solidFill>
                <a:latin typeface="Whitney Book"/>
                <a:cs typeface="Whitney Book"/>
              </a:rPr>
              <a:t>assesses future countywide demands and evaluates and recommends water </a:t>
            </a:r>
            <a:r>
              <a:rPr sz="1909" spc="-8" dirty="0">
                <a:solidFill>
                  <a:srgbClr val="393939"/>
                </a:solidFill>
                <a:latin typeface="Whitney Book"/>
                <a:cs typeface="Whitney Book"/>
              </a:rPr>
              <a:t>supply </a:t>
            </a:r>
            <a:r>
              <a:rPr sz="1909" spc="-16" dirty="0">
                <a:solidFill>
                  <a:srgbClr val="393939"/>
                </a:solidFill>
                <a:latin typeface="Whitney Book"/>
                <a:cs typeface="Whitney Book"/>
              </a:rPr>
              <a:t>and infrastructure projects to meet </a:t>
            </a:r>
            <a:r>
              <a:rPr sz="1909" spc="-8" dirty="0">
                <a:solidFill>
                  <a:srgbClr val="393939"/>
                </a:solidFill>
                <a:latin typeface="Whitney Book"/>
                <a:cs typeface="Whitney Book"/>
              </a:rPr>
              <a:t>those </a:t>
            </a:r>
            <a:r>
              <a:rPr sz="1909" spc="-16" dirty="0">
                <a:solidFill>
                  <a:srgbClr val="393939"/>
                </a:solidFill>
                <a:latin typeface="Whitney Book"/>
                <a:cs typeface="Whitney Book"/>
              </a:rPr>
              <a:t>demands to achieve </a:t>
            </a:r>
            <a:r>
              <a:rPr sz="1909" spc="-40" dirty="0">
                <a:solidFill>
                  <a:srgbClr val="393939"/>
                </a:solidFill>
                <a:latin typeface="Whitney Book"/>
                <a:cs typeface="Whitney Book"/>
              </a:rPr>
              <a:t>Valley Water’s </a:t>
            </a:r>
            <a:r>
              <a:rPr sz="1909" spc="-23" dirty="0">
                <a:solidFill>
                  <a:srgbClr val="393939"/>
                </a:solidFill>
                <a:latin typeface="Whitney Book"/>
                <a:cs typeface="Whitney Book"/>
              </a:rPr>
              <a:t>level </a:t>
            </a:r>
            <a:r>
              <a:rPr sz="1909" spc="-8" dirty="0">
                <a:solidFill>
                  <a:srgbClr val="393939"/>
                </a:solidFill>
                <a:latin typeface="Whitney Book"/>
                <a:cs typeface="Whitney Book"/>
              </a:rPr>
              <a:t>of  </a:t>
            </a:r>
            <a:r>
              <a:rPr sz="1909" spc="-16" dirty="0">
                <a:solidFill>
                  <a:srgbClr val="393939"/>
                </a:solidFill>
                <a:latin typeface="Whitney Book"/>
                <a:cs typeface="Whitney Book"/>
              </a:rPr>
              <a:t>service goal through </a:t>
            </a:r>
            <a:r>
              <a:rPr sz="1909" spc="-8" dirty="0">
                <a:solidFill>
                  <a:srgbClr val="393939"/>
                </a:solidFill>
                <a:latin typeface="Whitney Book"/>
                <a:cs typeface="Whitney Book"/>
              </a:rPr>
              <a:t>the planning </a:t>
            </a:r>
            <a:r>
              <a:rPr sz="1909" spc="-16" dirty="0">
                <a:solidFill>
                  <a:srgbClr val="393939"/>
                </a:solidFill>
                <a:latin typeface="Whitney Book"/>
                <a:cs typeface="Whitney Book"/>
              </a:rPr>
              <a:t>horizon. </a:t>
            </a:r>
            <a:r>
              <a:rPr sz="1909" spc="-23" dirty="0">
                <a:solidFill>
                  <a:srgbClr val="393939"/>
                </a:solidFill>
                <a:latin typeface="Whitney Book"/>
                <a:cs typeface="Whitney Book"/>
              </a:rPr>
              <a:t>The </a:t>
            </a:r>
            <a:r>
              <a:rPr sz="1909" spc="-40" dirty="0">
                <a:solidFill>
                  <a:srgbClr val="393939"/>
                </a:solidFill>
                <a:latin typeface="Whitney Book"/>
                <a:cs typeface="Whitney Book"/>
              </a:rPr>
              <a:t>Water </a:t>
            </a:r>
            <a:r>
              <a:rPr sz="1909" spc="-8" dirty="0">
                <a:solidFill>
                  <a:srgbClr val="393939"/>
                </a:solidFill>
                <a:latin typeface="Whitney Book"/>
                <a:cs typeface="Whitney Book"/>
              </a:rPr>
              <a:t>Supply </a:t>
            </a:r>
            <a:r>
              <a:rPr sz="1909" spc="-16" dirty="0">
                <a:solidFill>
                  <a:srgbClr val="393939"/>
                </a:solidFill>
                <a:latin typeface="Whitney Book"/>
                <a:cs typeface="Whitney Book"/>
              </a:rPr>
              <a:t>Master </a:t>
            </a:r>
            <a:r>
              <a:rPr sz="1909" spc="-8" dirty="0">
                <a:solidFill>
                  <a:srgbClr val="393939"/>
                </a:solidFill>
                <a:latin typeface="Whitney Book"/>
                <a:cs typeface="Whitney Book"/>
              </a:rPr>
              <a:t>Plan </a:t>
            </a:r>
            <a:r>
              <a:rPr sz="1909" spc="-16" dirty="0">
                <a:solidFill>
                  <a:srgbClr val="393939"/>
                </a:solidFill>
                <a:latin typeface="Whitney Book"/>
                <a:cs typeface="Whitney Book"/>
              </a:rPr>
              <a:t>2050 extends </a:t>
            </a:r>
            <a:r>
              <a:rPr sz="1909" spc="-8" dirty="0">
                <a:solidFill>
                  <a:srgbClr val="393939"/>
                </a:solidFill>
                <a:latin typeface="Whitney Book"/>
                <a:cs typeface="Whitney Book"/>
              </a:rPr>
              <a:t>the planning </a:t>
            </a:r>
            <a:r>
              <a:rPr sz="1909" spc="-16" dirty="0">
                <a:solidFill>
                  <a:srgbClr val="393939"/>
                </a:solidFill>
                <a:latin typeface="Whitney Book"/>
                <a:cs typeface="Whitney Book"/>
              </a:rPr>
              <a:t>horizon to 2050. Once developed, </a:t>
            </a:r>
            <a:r>
              <a:rPr sz="1909" spc="-8" dirty="0">
                <a:solidFill>
                  <a:srgbClr val="393939"/>
                </a:solidFill>
                <a:latin typeface="Whitney Book"/>
                <a:cs typeface="Whitney Book"/>
              </a:rPr>
              <a:t>the plan will detail </a:t>
            </a:r>
            <a:r>
              <a:rPr sz="1909" spc="-40" dirty="0">
                <a:solidFill>
                  <a:srgbClr val="393939"/>
                </a:solidFill>
                <a:latin typeface="Whitney Book"/>
                <a:cs typeface="Whitney Book"/>
              </a:rPr>
              <a:t>Valley Water’s </a:t>
            </a:r>
            <a:r>
              <a:rPr sz="1909" spc="-16" dirty="0">
                <a:solidFill>
                  <a:srgbClr val="393939"/>
                </a:solidFill>
                <a:latin typeface="Whitney Book"/>
                <a:cs typeface="Whitney Book"/>
              </a:rPr>
              <a:t>investment</a:t>
            </a:r>
            <a:r>
              <a:rPr sz="1909" spc="117" dirty="0">
                <a:solidFill>
                  <a:srgbClr val="393939"/>
                </a:solidFill>
                <a:latin typeface="Whitney Book"/>
                <a:cs typeface="Whitney Book"/>
              </a:rPr>
              <a:t> </a:t>
            </a:r>
            <a:r>
              <a:rPr sz="1909" spc="-16" dirty="0">
                <a:solidFill>
                  <a:srgbClr val="393939"/>
                </a:solidFill>
                <a:latin typeface="Whitney Book"/>
                <a:cs typeface="Whitney Book"/>
              </a:rPr>
              <a:t>strategies</a:t>
            </a:r>
            <a:r>
              <a:rPr lang="en-US" sz="1909" dirty="0">
                <a:latin typeface="Whitney Book"/>
                <a:cs typeface="Whitney Book"/>
              </a:rPr>
              <a:t> </a:t>
            </a:r>
            <a:r>
              <a:rPr sz="1909" spc="-16" dirty="0">
                <a:solidFill>
                  <a:srgbClr val="393939"/>
                </a:solidFill>
                <a:latin typeface="Whitney Book"/>
                <a:cs typeface="Whitney Book"/>
              </a:rPr>
              <a:t>to </a:t>
            </a:r>
            <a:r>
              <a:rPr sz="1909" spc="-23" dirty="0">
                <a:solidFill>
                  <a:srgbClr val="393939"/>
                </a:solidFill>
                <a:latin typeface="Whitney Book"/>
                <a:cs typeface="Whitney Book"/>
              </a:rPr>
              <a:t>provide </a:t>
            </a:r>
            <a:r>
              <a:rPr sz="1909" spc="-8" dirty="0">
                <a:solidFill>
                  <a:srgbClr val="393939"/>
                </a:solidFill>
                <a:latin typeface="Whitney Book"/>
                <a:cs typeface="Whitney Book"/>
              </a:rPr>
              <a:t>a </a:t>
            </a:r>
            <a:r>
              <a:rPr sz="1909" spc="-16" dirty="0">
                <a:solidFill>
                  <a:srgbClr val="393939"/>
                </a:solidFill>
                <a:latin typeface="Whitney Book"/>
                <a:cs typeface="Whitney Book"/>
              </a:rPr>
              <a:t>safe, </a:t>
            </a:r>
            <a:r>
              <a:rPr sz="1909" spc="-8" dirty="0">
                <a:solidFill>
                  <a:srgbClr val="393939"/>
                </a:solidFill>
                <a:latin typeface="Whitney Book"/>
                <a:cs typeface="Whitney Book"/>
              </a:rPr>
              <a:t>clean, </a:t>
            </a:r>
            <a:r>
              <a:rPr sz="1909" spc="-16" dirty="0">
                <a:solidFill>
                  <a:srgbClr val="393939"/>
                </a:solidFill>
                <a:latin typeface="Whitney Book"/>
                <a:cs typeface="Whitney Book"/>
              </a:rPr>
              <a:t>and reliable</a:t>
            </a:r>
            <a:r>
              <a:rPr lang="en-US" sz="1909" spc="-16" dirty="0">
                <a:solidFill>
                  <a:srgbClr val="393939"/>
                </a:solidFill>
                <a:latin typeface="Whitney Book"/>
                <a:cs typeface="Whitney Book"/>
              </a:rPr>
              <a:t> </a:t>
            </a:r>
            <a:r>
              <a:rPr sz="1909" spc="-16" dirty="0">
                <a:solidFill>
                  <a:srgbClr val="393939"/>
                </a:solidFill>
                <a:latin typeface="Whitney Book"/>
                <a:cs typeface="Whitney Book"/>
              </a:rPr>
              <a:t>water </a:t>
            </a:r>
            <a:r>
              <a:rPr sz="1909" spc="-8" dirty="0">
                <a:solidFill>
                  <a:srgbClr val="393939"/>
                </a:solidFill>
                <a:latin typeface="Whitney Book"/>
                <a:cs typeface="Whitney Book"/>
              </a:rPr>
              <a:t>supply </a:t>
            </a:r>
            <a:r>
              <a:rPr sz="1909" spc="-16" dirty="0">
                <a:solidFill>
                  <a:srgbClr val="393939"/>
                </a:solidFill>
                <a:latin typeface="Whitney Book"/>
                <a:cs typeface="Whitney Book"/>
              </a:rPr>
              <a:t>for </a:t>
            </a:r>
            <a:r>
              <a:rPr sz="1909" spc="-8" dirty="0">
                <a:solidFill>
                  <a:srgbClr val="393939"/>
                </a:solidFill>
                <a:latin typeface="Whitney Book"/>
                <a:cs typeface="Whitney Book"/>
              </a:rPr>
              <a:t>Santa </a:t>
            </a:r>
            <a:r>
              <a:rPr sz="1909" spc="-23" dirty="0">
                <a:solidFill>
                  <a:srgbClr val="393939"/>
                </a:solidFill>
                <a:latin typeface="Whitney Book"/>
                <a:cs typeface="Whitney Book"/>
              </a:rPr>
              <a:t>Clara</a:t>
            </a:r>
            <a:r>
              <a:rPr sz="1909" spc="79" dirty="0">
                <a:solidFill>
                  <a:srgbClr val="393939"/>
                </a:solidFill>
                <a:latin typeface="Whitney Book"/>
                <a:cs typeface="Whitney Book"/>
              </a:rPr>
              <a:t> </a:t>
            </a:r>
            <a:r>
              <a:rPr sz="1909" spc="-31" dirty="0">
                <a:solidFill>
                  <a:srgbClr val="393939"/>
                </a:solidFill>
                <a:latin typeface="Whitney Book"/>
                <a:cs typeface="Whitney Book"/>
              </a:rPr>
              <a:t>County.</a:t>
            </a:r>
            <a:endParaRPr sz="1909" dirty="0">
              <a:latin typeface="Whitney Book"/>
              <a:cs typeface="Whitney Book"/>
            </a:endParaRPr>
          </a:p>
        </p:txBody>
      </p:sp>
    </p:spTree>
    <p:extLst>
      <p:ext uri="{BB962C8B-B14F-4D97-AF65-F5344CB8AC3E}">
        <p14:creationId xmlns:p14="http://schemas.microsoft.com/office/powerpoint/2010/main" val="201273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6704"/>
            <a:ext cx="11454630" cy="4269735"/>
          </a:xfrm>
          <a:prstGeom prst="rect">
            <a:avLst/>
          </a:prstGeom>
        </p:spPr>
      </p:pic>
    </p:spTree>
    <p:extLst>
      <p:ext uri="{BB962C8B-B14F-4D97-AF65-F5344CB8AC3E}">
        <p14:creationId xmlns:p14="http://schemas.microsoft.com/office/powerpoint/2010/main" val="2307531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240950F-884A-FF0B-47EF-6D90FD6AFC04}"/>
              </a:ext>
            </a:extLst>
          </p:cNvPr>
          <p:cNvPicPr>
            <a:picLocks noGrp="1" noChangeAspect="1" noChangeArrowheads="1"/>
          </p:cNvPicPr>
          <p:nvPr>
            <p:ph type="pic" sz="quarter" idx="10"/>
          </p:nvPr>
        </p:nvPicPr>
        <p:blipFill rotWithShape="1">
          <a:blip r:embed="rId2" cstate="print">
            <a:extLst>
              <a:ext uri="{28A0092B-C50C-407E-A947-70E740481C1C}">
                <a14:useLocalDpi xmlns:a14="http://schemas.microsoft.com/office/drawing/2010/main" val="0"/>
              </a:ext>
            </a:extLst>
          </a:blip>
          <a:srcRect t="11483" b="26826"/>
          <a:stretch/>
        </p:blipFill>
        <p:spPr bwMode="auto">
          <a:xfrm>
            <a:off x="0" y="0"/>
            <a:ext cx="12192000" cy="422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0" y="4203700"/>
            <a:ext cx="12192000" cy="1714021"/>
          </a:xfrm>
          <a:prstGeom prst="rect">
            <a:avLst/>
          </a:prstGeom>
          <a:gradFill>
            <a:gsLst>
              <a:gs pos="0">
                <a:srgbClr val="64A70B"/>
              </a:gs>
              <a:gs pos="100000">
                <a:srgbClr val="0086D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a:extLst>
              <a:ext uri="{FF2B5EF4-FFF2-40B4-BE49-F238E27FC236}">
                <a16:creationId xmlns:a16="http://schemas.microsoft.com/office/drawing/2014/main" id="{94C5440D-05C8-411E-B02E-C36A4DD20802}"/>
              </a:ext>
            </a:extLst>
          </p:cNvPr>
          <p:cNvSpPr/>
          <p:nvPr/>
        </p:nvSpPr>
        <p:spPr>
          <a:xfrm>
            <a:off x="435088" y="5355737"/>
            <a:ext cx="8573159" cy="523220"/>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cs typeface="Segoe UI" panose="020B0502040204020203" pitchFamily="34" charset="0"/>
              </a:rPr>
              <a:t>Phases 3-6</a:t>
            </a:r>
          </a:p>
        </p:txBody>
      </p:sp>
      <p:sp>
        <p:nvSpPr>
          <p:cNvPr id="8" name="TextBox 7">
            <a:extLst>
              <a:ext uri="{FF2B5EF4-FFF2-40B4-BE49-F238E27FC236}">
                <a16:creationId xmlns:a16="http://schemas.microsoft.com/office/drawing/2014/main" id="{9D4EE76A-EB54-4D11-B16F-4FDF68724019}"/>
              </a:ext>
            </a:extLst>
          </p:cNvPr>
          <p:cNvSpPr txBox="1"/>
          <p:nvPr/>
        </p:nvSpPr>
        <p:spPr>
          <a:xfrm>
            <a:off x="414068" y="4319754"/>
            <a:ext cx="11777932" cy="1189236"/>
          </a:xfrm>
          <a:prstGeom prst="rect">
            <a:avLst/>
          </a:prstGeom>
          <a:noFill/>
          <a:effectLst/>
        </p:spPr>
        <p:txBody>
          <a:bodyPr wrap="square" rtlCol="0">
            <a:spAutoFit/>
          </a:bodyPr>
          <a:lstStyle/>
          <a:p>
            <a:pPr lvl="0">
              <a:lnSpc>
                <a:spcPct val="80000"/>
              </a:lnSpc>
              <a:defRPr/>
            </a:pPr>
            <a:r>
              <a:rPr lang="en-US" sz="4400" b="1" dirty="0" err="1">
                <a:solidFill>
                  <a:schemeClr val="bg1"/>
                </a:solidFill>
              </a:rPr>
              <a:t>Rinconada</a:t>
            </a:r>
            <a:r>
              <a:rPr lang="en-US" sz="4400" b="1" dirty="0">
                <a:solidFill>
                  <a:schemeClr val="bg1"/>
                </a:solidFill>
              </a:rPr>
              <a:t> Water Treatment Plant </a:t>
            </a:r>
          </a:p>
          <a:p>
            <a:pPr lvl="0">
              <a:lnSpc>
                <a:spcPct val="80000"/>
              </a:lnSpc>
              <a:defRPr/>
            </a:pPr>
            <a:r>
              <a:rPr lang="en-US" sz="4400" b="1" dirty="0">
                <a:solidFill>
                  <a:schemeClr val="bg1"/>
                </a:solidFill>
              </a:rPr>
              <a:t>Reliability Improvement Project</a:t>
            </a:r>
          </a:p>
        </p:txBody>
      </p:sp>
    </p:spTree>
    <p:extLst>
      <p:ext uri="{BB962C8B-B14F-4D97-AF65-F5344CB8AC3E}">
        <p14:creationId xmlns:p14="http://schemas.microsoft.com/office/powerpoint/2010/main" val="196441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000">
              <a:srgbClr val="64A70B"/>
            </a:gs>
            <a:gs pos="100000">
              <a:srgbClr val="0086D6"/>
            </a:gs>
          </a:gsLst>
          <a:lin ang="2700000" scaled="1"/>
        </a:gra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F1FD27A-6F36-45B6-8837-D4994CD253D0}"/>
              </a:ext>
            </a:extLst>
          </p:cNvPr>
          <p:cNvSpPr/>
          <p:nvPr/>
        </p:nvSpPr>
        <p:spPr>
          <a:xfrm>
            <a:off x="570995" y="1656133"/>
            <a:ext cx="3640057" cy="3046988"/>
          </a:xfrm>
          <a:prstGeom prst="rect">
            <a:avLst/>
          </a:prstGeom>
        </p:spPr>
        <p:txBody>
          <a:bodyPr wrap="square">
            <a:spAutoFit/>
          </a:bodyPr>
          <a:lstStyle/>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Background</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Project Objectives</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Project Phases</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Phases 3-6 Work</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Demolition of Clarifiers </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New Facilities </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Timeline</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Project Information</a:t>
            </a:r>
          </a:p>
        </p:txBody>
      </p:sp>
      <p:sp>
        <p:nvSpPr>
          <p:cNvPr id="5" name="TextBox 4">
            <a:extLst>
              <a:ext uri="{FF2B5EF4-FFF2-40B4-BE49-F238E27FC236}">
                <a16:creationId xmlns:a16="http://schemas.microsoft.com/office/drawing/2014/main" id="{16C2CB03-32EA-4E49-A55F-DD9EBEA7C16D}"/>
              </a:ext>
            </a:extLst>
          </p:cNvPr>
          <p:cNvSpPr txBox="1"/>
          <p:nvPr/>
        </p:nvSpPr>
        <p:spPr>
          <a:xfrm>
            <a:off x="570994" y="822636"/>
            <a:ext cx="4384181" cy="597087"/>
          </a:xfrm>
          <a:prstGeom prst="rect">
            <a:avLst/>
          </a:prstGeom>
          <a:noFill/>
          <a:effectLst/>
        </p:spPr>
        <p:txBody>
          <a:bodyPr wrap="square" rtlCol="0">
            <a:spAutoFit/>
          </a:bodyPr>
          <a:lstStyle/>
          <a:p>
            <a:pPr lvl="0">
              <a:lnSpc>
                <a:spcPct val="80000"/>
              </a:lnSpc>
              <a:defRPr/>
            </a:pPr>
            <a:r>
              <a:rPr lang="en-US" sz="4000" b="1" dirty="0">
                <a:solidFill>
                  <a:schemeClr val="bg1"/>
                </a:solidFill>
              </a:rPr>
              <a:t>Agenda</a:t>
            </a:r>
          </a:p>
        </p:txBody>
      </p:sp>
      <p:pic>
        <p:nvPicPr>
          <p:cNvPr id="2" name="Picture Placeholder 1" descr="An aerial view of a large building&#10;&#10;Description automatically generated with low confidence">
            <a:extLst>
              <a:ext uri="{FF2B5EF4-FFF2-40B4-BE49-F238E27FC236}">
                <a16:creationId xmlns:a16="http://schemas.microsoft.com/office/drawing/2014/main" id="{3285F571-290A-5C13-9538-2F171328BE8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859" r="16859"/>
          <a:stretch/>
        </p:blipFill>
        <p:spPr>
          <a:xfrm>
            <a:off x="4954588" y="0"/>
            <a:ext cx="7237412" cy="6858000"/>
          </a:xfrm>
          <a:prstGeom prst="rect">
            <a:avLst/>
          </a:prstGeom>
        </p:spPr>
      </p:pic>
    </p:spTree>
    <p:extLst>
      <p:ext uri="{BB962C8B-B14F-4D97-AF65-F5344CB8AC3E}">
        <p14:creationId xmlns:p14="http://schemas.microsoft.com/office/powerpoint/2010/main" val="2095967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4000">
              <a:srgbClr val="64A70B"/>
            </a:gs>
            <a:gs pos="100000">
              <a:srgbClr val="0086D6"/>
            </a:gs>
          </a:gsLst>
          <a:lin ang="2700000" scaled="1"/>
        </a:gra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F1FD27A-6F36-45B6-8837-D4994CD253D0}"/>
              </a:ext>
            </a:extLst>
          </p:cNvPr>
          <p:cNvSpPr/>
          <p:nvPr/>
        </p:nvSpPr>
        <p:spPr>
          <a:xfrm>
            <a:off x="570995" y="3006778"/>
            <a:ext cx="4171693" cy="2985433"/>
          </a:xfrm>
          <a:prstGeom prst="rect">
            <a:avLst/>
          </a:prstGeom>
        </p:spPr>
        <p:txBody>
          <a:bodyPr wrap="square">
            <a:spAutoFit/>
          </a:bodyPr>
          <a:lstStyle/>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Second-largest of Valley Water’s Treatment  plants</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RWTP was originally constructed in 1967 </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Valley Water’s sole plant that provides Treated water to the West Valley </a:t>
            </a:r>
            <a:b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br>
            <a:r>
              <a:rPr kumimoji="0" lang="en-US" sz="2000" b="0" i="0" u="none" strike="noStrike" kern="1200" cap="none" spc="0" normalizeH="0" baseline="0" noProof="0" dirty="0">
                <a:ln>
                  <a:noFill/>
                </a:ln>
                <a:solidFill>
                  <a:schemeClr val="bg1"/>
                </a:solidFill>
                <a:effectLst/>
                <a:uLnTx/>
                <a:uFillTx/>
                <a:ea typeface="+mn-ea"/>
                <a:cs typeface="Segoe UI" panose="020B0502040204020203" pitchFamily="34" charset="0"/>
              </a:rPr>
              <a:t>(Los Gatos, Saratoga, Los Altos, etc.)</a:t>
            </a:r>
            <a:endPar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endParaRPr>
          </a:p>
        </p:txBody>
      </p:sp>
      <p:sp>
        <p:nvSpPr>
          <p:cNvPr id="5" name="TextBox 4">
            <a:extLst>
              <a:ext uri="{FF2B5EF4-FFF2-40B4-BE49-F238E27FC236}">
                <a16:creationId xmlns:a16="http://schemas.microsoft.com/office/drawing/2014/main" id="{16C2CB03-32EA-4E49-A55F-DD9EBEA7C16D}"/>
              </a:ext>
            </a:extLst>
          </p:cNvPr>
          <p:cNvSpPr txBox="1"/>
          <p:nvPr/>
        </p:nvSpPr>
        <p:spPr>
          <a:xfrm>
            <a:off x="570994" y="822636"/>
            <a:ext cx="4384181" cy="2074414"/>
          </a:xfrm>
          <a:prstGeom prst="rect">
            <a:avLst/>
          </a:prstGeom>
          <a:noFill/>
          <a:effectLst/>
        </p:spPr>
        <p:txBody>
          <a:bodyPr wrap="square" rtlCol="0">
            <a:spAutoFit/>
          </a:bodyPr>
          <a:lstStyle/>
          <a:p>
            <a:pPr lvl="0">
              <a:lnSpc>
                <a:spcPct val="80000"/>
              </a:lnSpc>
              <a:defRPr/>
            </a:pPr>
            <a:r>
              <a:rPr lang="en-US" sz="4000" b="1" dirty="0">
                <a:solidFill>
                  <a:schemeClr val="bg1"/>
                </a:solidFill>
              </a:rPr>
              <a:t>Background - </a:t>
            </a:r>
            <a:r>
              <a:rPr lang="en-US" sz="4000" b="1" dirty="0" err="1">
                <a:solidFill>
                  <a:schemeClr val="bg1"/>
                </a:solidFill>
              </a:rPr>
              <a:t>Rinconada</a:t>
            </a:r>
            <a:r>
              <a:rPr lang="en-US" sz="4000" b="1" dirty="0">
                <a:solidFill>
                  <a:schemeClr val="bg1"/>
                </a:solidFill>
              </a:rPr>
              <a:t> Water Treatment Plant (RWTP)</a:t>
            </a:r>
          </a:p>
        </p:txBody>
      </p:sp>
      <p:pic>
        <p:nvPicPr>
          <p:cNvPr id="7" name="Picture Placeholder 6">
            <a:extLst>
              <a:ext uri="{FF2B5EF4-FFF2-40B4-BE49-F238E27FC236}">
                <a16:creationId xmlns:a16="http://schemas.microsoft.com/office/drawing/2014/main" id="{6ACEE141-9062-6C17-4857-09B0A0965944}"/>
              </a:ext>
            </a:extLst>
          </p:cNvPr>
          <p:cNvPicPr>
            <a:picLocks noGrp="1" noChangeAspect="1" noChangeArrowheads="1"/>
          </p:cNvPicPr>
          <p:nvPr>
            <p:ph type="pic" sz="quarter" idx="10"/>
          </p:nvPr>
        </p:nvPicPr>
        <p:blipFill>
          <a:blip r:embed="rId3" cstate="print"/>
          <a:srcRect l="2760" r="2760"/>
          <a:stretch>
            <a:fillRect/>
          </a:stretch>
        </p:blipFill>
        <p:spPr bwMode="auto">
          <a:xfrm>
            <a:off x="4954587" y="0"/>
            <a:ext cx="7237413" cy="6858000"/>
          </a:xfrm>
          <a:prstGeom prst="rect">
            <a:avLst/>
          </a:prstGeom>
          <a:noFill/>
        </p:spPr>
      </p:pic>
      <p:sp>
        <p:nvSpPr>
          <p:cNvPr id="8" name="TextBox 7">
            <a:extLst>
              <a:ext uri="{FF2B5EF4-FFF2-40B4-BE49-F238E27FC236}">
                <a16:creationId xmlns:a16="http://schemas.microsoft.com/office/drawing/2014/main" id="{502BB81F-8CD8-2E14-AC89-9FF8F7AAB956}"/>
              </a:ext>
            </a:extLst>
          </p:cNvPr>
          <p:cNvSpPr txBox="1"/>
          <p:nvPr/>
        </p:nvSpPr>
        <p:spPr>
          <a:xfrm>
            <a:off x="9075428" y="6367539"/>
            <a:ext cx="2921500" cy="338554"/>
          </a:xfrm>
          <a:prstGeom prst="rect">
            <a:avLst/>
          </a:prstGeom>
          <a:noFill/>
        </p:spPr>
        <p:txBody>
          <a:bodyPr wrap="square" rtlCol="0">
            <a:spAutoFit/>
          </a:bodyPr>
          <a:lstStyle/>
          <a:p>
            <a:pPr algn="r"/>
            <a:r>
              <a:rPr lang="en-US" sz="1600" dirty="0">
                <a:solidFill>
                  <a:schemeClr val="bg1"/>
                </a:solidFill>
              </a:rPr>
              <a:t>Plant Original Construction</a:t>
            </a:r>
          </a:p>
        </p:txBody>
      </p:sp>
    </p:spTree>
    <p:extLst>
      <p:ext uri="{BB962C8B-B14F-4D97-AF65-F5344CB8AC3E}">
        <p14:creationId xmlns:p14="http://schemas.microsoft.com/office/powerpoint/2010/main" val="2756713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4000">
              <a:srgbClr val="64A70B"/>
            </a:gs>
            <a:gs pos="100000">
              <a:srgbClr val="0086D6"/>
            </a:gs>
          </a:gsLst>
          <a:lin ang="2700000" scaled="1"/>
        </a:gradFill>
        <a:effectLst/>
      </p:bgPr>
    </p:bg>
    <p:spTree>
      <p:nvGrpSpPr>
        <p:cNvPr id="1" name=""/>
        <p:cNvGrpSpPr/>
        <p:nvPr/>
      </p:nvGrpSpPr>
      <p:grpSpPr>
        <a:xfrm>
          <a:off x="0" y="0"/>
          <a:ext cx="0" cy="0"/>
          <a:chOff x="0" y="0"/>
          <a:chExt cx="0" cy="0"/>
        </a:xfrm>
      </p:grpSpPr>
      <p:pic>
        <p:nvPicPr>
          <p:cNvPr id="6" name="Picture Placeholder 5" descr="A row of green pipes&#10;&#10;Description automatically generated with low confidence">
            <a:extLst>
              <a:ext uri="{FF2B5EF4-FFF2-40B4-BE49-F238E27FC236}">
                <a16:creationId xmlns:a16="http://schemas.microsoft.com/office/drawing/2014/main" id="{C7F0253C-69CB-A4FD-0B61-45CD84BD860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835" r="18031"/>
          <a:stretch/>
        </p:blipFill>
        <p:spPr>
          <a:xfrm>
            <a:off x="4954587" y="0"/>
            <a:ext cx="7237413" cy="6858000"/>
          </a:xfrm>
          <a:prstGeom prst="rect">
            <a:avLst/>
          </a:prstGeom>
        </p:spPr>
      </p:pic>
      <p:sp>
        <p:nvSpPr>
          <p:cNvPr id="5" name="TextBox 4">
            <a:extLst>
              <a:ext uri="{FF2B5EF4-FFF2-40B4-BE49-F238E27FC236}">
                <a16:creationId xmlns:a16="http://schemas.microsoft.com/office/drawing/2014/main" id="{16C2CB03-32EA-4E49-A55F-DD9EBEA7C16D}"/>
              </a:ext>
            </a:extLst>
          </p:cNvPr>
          <p:cNvSpPr txBox="1"/>
          <p:nvPr/>
        </p:nvSpPr>
        <p:spPr>
          <a:xfrm>
            <a:off x="570994" y="822636"/>
            <a:ext cx="4384181" cy="597087"/>
          </a:xfrm>
          <a:prstGeom prst="rect">
            <a:avLst/>
          </a:prstGeom>
          <a:noFill/>
          <a:effectLst/>
        </p:spPr>
        <p:txBody>
          <a:bodyPr wrap="square" rtlCol="0">
            <a:spAutoFit/>
          </a:bodyPr>
          <a:lstStyle/>
          <a:p>
            <a:pPr lvl="0">
              <a:lnSpc>
                <a:spcPct val="80000"/>
              </a:lnSpc>
              <a:defRPr/>
            </a:pPr>
            <a:r>
              <a:rPr lang="en-US" sz="4000" b="1" dirty="0">
                <a:solidFill>
                  <a:schemeClr val="bg1"/>
                </a:solidFill>
              </a:rPr>
              <a:t>Project Objectives</a:t>
            </a:r>
          </a:p>
        </p:txBody>
      </p:sp>
      <p:sp>
        <p:nvSpPr>
          <p:cNvPr id="8" name="TextBox 7">
            <a:extLst>
              <a:ext uri="{FF2B5EF4-FFF2-40B4-BE49-F238E27FC236}">
                <a16:creationId xmlns:a16="http://schemas.microsoft.com/office/drawing/2014/main" id="{502BB81F-8CD8-2E14-AC89-9FF8F7AAB956}"/>
              </a:ext>
            </a:extLst>
          </p:cNvPr>
          <p:cNvSpPr txBox="1"/>
          <p:nvPr/>
        </p:nvSpPr>
        <p:spPr>
          <a:xfrm>
            <a:off x="7351776" y="6367539"/>
            <a:ext cx="4645152" cy="338554"/>
          </a:xfrm>
          <a:prstGeom prst="rect">
            <a:avLst/>
          </a:prstGeom>
          <a:noFill/>
        </p:spPr>
        <p:txBody>
          <a:bodyPr wrap="square" rtlCol="0">
            <a:spAutoFit/>
          </a:bodyPr>
          <a:lstStyle/>
          <a:p>
            <a:pPr algn="r"/>
            <a:r>
              <a:rPr lang="en-US" sz="1600" dirty="0">
                <a:solidFill>
                  <a:schemeClr val="bg1"/>
                </a:solidFill>
              </a:rPr>
              <a:t>Raw Water Flow Control and Metering Facility</a:t>
            </a:r>
          </a:p>
        </p:txBody>
      </p:sp>
      <p:sp>
        <p:nvSpPr>
          <p:cNvPr id="2" name="Rectangle 1">
            <a:extLst>
              <a:ext uri="{FF2B5EF4-FFF2-40B4-BE49-F238E27FC236}">
                <a16:creationId xmlns:a16="http://schemas.microsoft.com/office/drawing/2014/main" id="{51E53C0C-FC81-74B2-099F-E3B86DCDAB6A}"/>
              </a:ext>
            </a:extLst>
          </p:cNvPr>
          <p:cNvSpPr/>
          <p:nvPr/>
        </p:nvSpPr>
        <p:spPr>
          <a:xfrm>
            <a:off x="570995" y="1656133"/>
            <a:ext cx="3640057" cy="4524315"/>
          </a:xfrm>
          <a:prstGeom prst="rect">
            <a:avLst/>
          </a:prstGeom>
        </p:spPr>
        <p:txBody>
          <a:bodyPr wrap="square">
            <a:spAutoFit/>
          </a:bodyPr>
          <a:lstStyle/>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Upgrade aging equipment</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Comply with updated seismic codes</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Meet current water quality standards</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Improve plant safety</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Increase water production</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80 million gallons per day (MGD) to 100 MGD</a:t>
            </a: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Improvement to the reliability of water supply</a:t>
            </a:r>
          </a:p>
        </p:txBody>
      </p:sp>
    </p:spTree>
    <p:extLst>
      <p:ext uri="{BB962C8B-B14F-4D97-AF65-F5344CB8AC3E}">
        <p14:creationId xmlns:p14="http://schemas.microsoft.com/office/powerpoint/2010/main" val="57482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FE79E28-6AE8-B431-6449-CD65EF03A888}"/>
              </a:ext>
            </a:extLst>
          </p:cNvPr>
          <p:cNvGrpSpPr/>
          <p:nvPr/>
        </p:nvGrpSpPr>
        <p:grpSpPr>
          <a:xfrm>
            <a:off x="3770655" y="1075722"/>
            <a:ext cx="4329449" cy="3151080"/>
            <a:chOff x="3770655" y="1127027"/>
            <a:chExt cx="4529990" cy="3297039"/>
          </a:xfrm>
        </p:grpSpPr>
        <p:sp>
          <p:nvSpPr>
            <p:cNvPr id="22" name="Freeform: Shape 21">
              <a:extLst>
                <a:ext uri="{FF2B5EF4-FFF2-40B4-BE49-F238E27FC236}">
                  <a16:creationId xmlns:a16="http://schemas.microsoft.com/office/drawing/2014/main" id="{82016E37-8841-9F3A-30F7-77FFC95436EB}"/>
                </a:ext>
              </a:extLst>
            </p:cNvPr>
            <p:cNvSpPr/>
            <p:nvPr/>
          </p:nvSpPr>
          <p:spPr>
            <a:xfrm>
              <a:off x="3770655" y="1127379"/>
              <a:ext cx="4529990" cy="1686857"/>
            </a:xfrm>
            <a:custGeom>
              <a:avLst/>
              <a:gdLst>
                <a:gd name="connsiteX0" fmla="*/ 0 w 4048183"/>
                <a:gd name="connsiteY0" fmla="*/ 0 h 5715000"/>
                <a:gd name="connsiteX1" fmla="*/ 4048183 w 4048183"/>
                <a:gd name="connsiteY1" fmla="*/ 0 h 5715000"/>
                <a:gd name="connsiteX2" fmla="*/ 4048183 w 4048183"/>
                <a:gd name="connsiteY2" fmla="*/ 5232538 h 5715000"/>
                <a:gd name="connsiteX3" fmla="*/ 3565721 w 4048183"/>
                <a:gd name="connsiteY3" fmla="*/ 5715000 h 5715000"/>
                <a:gd name="connsiteX4" fmla="*/ 482462 w 4048183"/>
                <a:gd name="connsiteY4" fmla="*/ 5715000 h 5715000"/>
                <a:gd name="connsiteX5" fmla="*/ 0 w 4048183"/>
                <a:gd name="connsiteY5" fmla="*/ 5232538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183" h="5715000">
                  <a:moveTo>
                    <a:pt x="0" y="0"/>
                  </a:moveTo>
                  <a:lnTo>
                    <a:pt x="4048183" y="0"/>
                  </a:lnTo>
                  <a:lnTo>
                    <a:pt x="4048183" y="5232538"/>
                  </a:lnTo>
                  <a:cubicBezTo>
                    <a:pt x="4048183" y="5498994"/>
                    <a:pt x="3832177" y="5715000"/>
                    <a:pt x="3565721" y="5715000"/>
                  </a:cubicBezTo>
                  <a:lnTo>
                    <a:pt x="482462" y="5715000"/>
                  </a:lnTo>
                  <a:cubicBezTo>
                    <a:pt x="216006" y="5715000"/>
                    <a:pt x="0" y="5498994"/>
                    <a:pt x="0" y="5232538"/>
                  </a:cubicBezTo>
                  <a:close/>
                </a:path>
              </a:pathLst>
            </a:custGeom>
            <a:gradFill flip="none" rotWithShape="1">
              <a:gsLst>
                <a:gs pos="0">
                  <a:srgbClr val="64A70B"/>
                </a:gs>
                <a:gs pos="100000">
                  <a:srgbClr val="0086D6"/>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FA239EC-D4D5-557D-8E07-CFEB16CDF79F}"/>
                </a:ext>
              </a:extLst>
            </p:cNvPr>
            <p:cNvSpPr txBox="1"/>
            <p:nvPr/>
          </p:nvSpPr>
          <p:spPr>
            <a:xfrm>
              <a:off x="5478042" y="1127027"/>
              <a:ext cx="1235913" cy="461665"/>
            </a:xfrm>
            <a:prstGeom prst="rect">
              <a:avLst/>
            </a:prstGeom>
            <a:noFill/>
          </p:spPr>
          <p:txBody>
            <a:bodyPr wrap="square" rtlCol="0">
              <a:spAutoFit/>
            </a:bodyPr>
            <a:lstStyle/>
            <a:p>
              <a:r>
                <a:rPr lang="en-US" sz="2400" b="1" dirty="0">
                  <a:solidFill>
                    <a:schemeClr val="bg1"/>
                  </a:solidFill>
                </a:rPr>
                <a:t>Original</a:t>
              </a:r>
            </a:p>
          </p:txBody>
        </p:sp>
        <p:pic>
          <p:nvPicPr>
            <p:cNvPr id="19" name="Picture 4">
              <a:extLst>
                <a:ext uri="{FF2B5EF4-FFF2-40B4-BE49-F238E27FC236}">
                  <a16:creationId xmlns:a16="http://schemas.microsoft.com/office/drawing/2014/main" id="{D7BCA07B-142A-4AD9-9812-3A0BFC82D6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41" t="4142" r="26456" b="28182"/>
            <a:stretch/>
          </p:blipFill>
          <p:spPr bwMode="auto">
            <a:xfrm>
              <a:off x="3770655" y="1602936"/>
              <a:ext cx="4529990" cy="28211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67DEE699-E7B5-4126-89CB-6FF6B4242F98}"/>
              </a:ext>
            </a:extLst>
          </p:cNvPr>
          <p:cNvSpPr/>
          <p:nvPr/>
        </p:nvSpPr>
        <p:spPr>
          <a:xfrm>
            <a:off x="0" y="0"/>
            <a:ext cx="12192000" cy="301121"/>
          </a:xfrm>
          <a:prstGeom prst="rect">
            <a:avLst/>
          </a:prstGeom>
          <a:gradFill flip="none" rotWithShape="1">
            <a:gsLst>
              <a:gs pos="4000">
                <a:srgbClr val="64A70B"/>
              </a:gs>
              <a:gs pos="100000">
                <a:srgbClr val="0086D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7FD7A6F-8B3E-4E07-B844-E525D75273FA}"/>
              </a:ext>
            </a:extLst>
          </p:cNvPr>
          <p:cNvSpPr txBox="1"/>
          <p:nvPr/>
        </p:nvSpPr>
        <p:spPr>
          <a:xfrm>
            <a:off x="234087" y="478635"/>
            <a:ext cx="9611039" cy="597087"/>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rPr>
              <a:t>Overview of Project Phases</a:t>
            </a:r>
          </a:p>
        </p:txBody>
      </p:sp>
      <p:grpSp>
        <p:nvGrpSpPr>
          <p:cNvPr id="4" name="Group 3">
            <a:extLst>
              <a:ext uri="{FF2B5EF4-FFF2-40B4-BE49-F238E27FC236}">
                <a16:creationId xmlns:a16="http://schemas.microsoft.com/office/drawing/2014/main" id="{7947988D-5A8A-FAAA-8925-FE53EEC6FFF3}"/>
              </a:ext>
            </a:extLst>
          </p:cNvPr>
          <p:cNvGrpSpPr/>
          <p:nvPr/>
        </p:nvGrpSpPr>
        <p:grpSpPr>
          <a:xfrm>
            <a:off x="7318487" y="3009014"/>
            <a:ext cx="4617292" cy="3153566"/>
            <a:chOff x="6818041" y="2862940"/>
            <a:chExt cx="4831166" cy="3299640"/>
          </a:xfrm>
        </p:grpSpPr>
        <p:sp>
          <p:nvSpPr>
            <p:cNvPr id="23" name="Freeform: Shape 22">
              <a:extLst>
                <a:ext uri="{FF2B5EF4-FFF2-40B4-BE49-F238E27FC236}">
                  <a16:creationId xmlns:a16="http://schemas.microsoft.com/office/drawing/2014/main" id="{B5AD4D1A-3A8A-58C9-300A-D797397EF9E2}"/>
                </a:ext>
              </a:extLst>
            </p:cNvPr>
            <p:cNvSpPr/>
            <p:nvPr/>
          </p:nvSpPr>
          <p:spPr>
            <a:xfrm>
              <a:off x="6818041" y="2863004"/>
              <a:ext cx="4831165" cy="1354190"/>
            </a:xfrm>
            <a:custGeom>
              <a:avLst/>
              <a:gdLst>
                <a:gd name="connsiteX0" fmla="*/ 0 w 4048183"/>
                <a:gd name="connsiteY0" fmla="*/ 0 h 5715000"/>
                <a:gd name="connsiteX1" fmla="*/ 4048183 w 4048183"/>
                <a:gd name="connsiteY1" fmla="*/ 0 h 5715000"/>
                <a:gd name="connsiteX2" fmla="*/ 4048183 w 4048183"/>
                <a:gd name="connsiteY2" fmla="*/ 5232538 h 5715000"/>
                <a:gd name="connsiteX3" fmla="*/ 3565721 w 4048183"/>
                <a:gd name="connsiteY3" fmla="*/ 5715000 h 5715000"/>
                <a:gd name="connsiteX4" fmla="*/ 482462 w 4048183"/>
                <a:gd name="connsiteY4" fmla="*/ 5715000 h 5715000"/>
                <a:gd name="connsiteX5" fmla="*/ 0 w 4048183"/>
                <a:gd name="connsiteY5" fmla="*/ 5232538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183" h="5715000">
                  <a:moveTo>
                    <a:pt x="0" y="0"/>
                  </a:moveTo>
                  <a:lnTo>
                    <a:pt x="4048183" y="0"/>
                  </a:lnTo>
                  <a:lnTo>
                    <a:pt x="4048183" y="5232538"/>
                  </a:lnTo>
                  <a:cubicBezTo>
                    <a:pt x="4048183" y="5498994"/>
                    <a:pt x="3832177" y="5715000"/>
                    <a:pt x="3565721" y="5715000"/>
                  </a:cubicBezTo>
                  <a:lnTo>
                    <a:pt x="482462" y="5715000"/>
                  </a:lnTo>
                  <a:cubicBezTo>
                    <a:pt x="216006" y="5715000"/>
                    <a:pt x="0" y="5498994"/>
                    <a:pt x="0" y="5232538"/>
                  </a:cubicBezTo>
                  <a:close/>
                </a:path>
              </a:pathLst>
            </a:custGeom>
            <a:gradFill flip="none" rotWithShape="1">
              <a:gsLst>
                <a:gs pos="0">
                  <a:srgbClr val="64A70B"/>
                </a:gs>
                <a:gs pos="100000">
                  <a:srgbClr val="0086D6"/>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17EAFFB-7DCD-90F7-6142-1E4F8043A0A0}"/>
                </a:ext>
              </a:extLst>
            </p:cNvPr>
            <p:cNvSpPr txBox="1"/>
            <p:nvPr/>
          </p:nvSpPr>
          <p:spPr>
            <a:xfrm>
              <a:off x="6841199" y="2862940"/>
              <a:ext cx="4808008" cy="461665"/>
            </a:xfrm>
            <a:prstGeom prst="rect">
              <a:avLst/>
            </a:prstGeom>
            <a:noFill/>
          </p:spPr>
          <p:txBody>
            <a:bodyPr wrap="square" rtlCol="0">
              <a:spAutoFit/>
            </a:bodyPr>
            <a:lstStyle/>
            <a:p>
              <a:pPr algn="ctr"/>
              <a:r>
                <a:rPr lang="en-US" sz="2400" b="1" dirty="0">
                  <a:solidFill>
                    <a:schemeClr val="bg1"/>
                  </a:solidFill>
                </a:rPr>
                <a:t>Phases 3-6 (Current) </a:t>
              </a:r>
            </a:p>
          </p:txBody>
        </p:sp>
        <p:pic>
          <p:nvPicPr>
            <p:cNvPr id="20" name="Picture 19">
              <a:extLst>
                <a:ext uri="{FF2B5EF4-FFF2-40B4-BE49-F238E27FC236}">
                  <a16:creationId xmlns:a16="http://schemas.microsoft.com/office/drawing/2014/main" id="{3AAE0766-B2B4-C263-52F4-7DE00157732B}"/>
                </a:ext>
              </a:extLst>
            </p:cNvPr>
            <p:cNvPicPr>
              <a:picLocks noChangeAspect="1"/>
            </p:cNvPicPr>
            <p:nvPr/>
          </p:nvPicPr>
          <p:blipFill rotWithShape="1">
            <a:blip r:embed="rId4"/>
            <a:srcRect l="12874" t="3990" r="21312" b="15901"/>
            <a:stretch/>
          </p:blipFill>
          <p:spPr>
            <a:xfrm>
              <a:off x="6818042" y="3341450"/>
              <a:ext cx="4831165" cy="2821130"/>
            </a:xfrm>
            <a:prstGeom prst="rect">
              <a:avLst/>
            </a:prstGeom>
            <a:ln>
              <a:noFill/>
            </a:ln>
            <a:effectLst>
              <a:outerShdw blurRad="292100" dist="139700" dir="2700000" algn="tl" rotWithShape="0">
                <a:srgbClr val="333333">
                  <a:alpha val="65000"/>
                </a:srgbClr>
              </a:outerShdw>
            </a:effectLst>
          </p:spPr>
        </p:pic>
      </p:grpSp>
      <p:grpSp>
        <p:nvGrpSpPr>
          <p:cNvPr id="3" name="Group 2">
            <a:extLst>
              <a:ext uri="{FF2B5EF4-FFF2-40B4-BE49-F238E27FC236}">
                <a16:creationId xmlns:a16="http://schemas.microsoft.com/office/drawing/2014/main" id="{3F2BCB22-858D-11EC-BE1C-442EA1D3F6BC}"/>
              </a:ext>
            </a:extLst>
          </p:cNvPr>
          <p:cNvGrpSpPr/>
          <p:nvPr/>
        </p:nvGrpSpPr>
        <p:grpSpPr>
          <a:xfrm>
            <a:off x="234087" y="3001520"/>
            <a:ext cx="4351581" cy="2991797"/>
            <a:chOff x="422093" y="2862940"/>
            <a:chExt cx="4553148" cy="3130378"/>
          </a:xfrm>
        </p:grpSpPr>
        <p:sp>
          <p:nvSpPr>
            <p:cNvPr id="25" name="Freeform: Shape 24">
              <a:extLst>
                <a:ext uri="{FF2B5EF4-FFF2-40B4-BE49-F238E27FC236}">
                  <a16:creationId xmlns:a16="http://schemas.microsoft.com/office/drawing/2014/main" id="{81BBB5AC-6B74-C4F8-D020-441730CD90E8}"/>
                </a:ext>
              </a:extLst>
            </p:cNvPr>
            <p:cNvSpPr/>
            <p:nvPr/>
          </p:nvSpPr>
          <p:spPr>
            <a:xfrm>
              <a:off x="422093" y="2863004"/>
              <a:ext cx="4538033" cy="1354190"/>
            </a:xfrm>
            <a:custGeom>
              <a:avLst/>
              <a:gdLst>
                <a:gd name="connsiteX0" fmla="*/ 0 w 4048183"/>
                <a:gd name="connsiteY0" fmla="*/ 0 h 5715000"/>
                <a:gd name="connsiteX1" fmla="*/ 4048183 w 4048183"/>
                <a:gd name="connsiteY1" fmla="*/ 0 h 5715000"/>
                <a:gd name="connsiteX2" fmla="*/ 4048183 w 4048183"/>
                <a:gd name="connsiteY2" fmla="*/ 5232538 h 5715000"/>
                <a:gd name="connsiteX3" fmla="*/ 3565721 w 4048183"/>
                <a:gd name="connsiteY3" fmla="*/ 5715000 h 5715000"/>
                <a:gd name="connsiteX4" fmla="*/ 482462 w 4048183"/>
                <a:gd name="connsiteY4" fmla="*/ 5715000 h 5715000"/>
                <a:gd name="connsiteX5" fmla="*/ 0 w 4048183"/>
                <a:gd name="connsiteY5" fmla="*/ 5232538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183" h="5715000">
                  <a:moveTo>
                    <a:pt x="0" y="0"/>
                  </a:moveTo>
                  <a:lnTo>
                    <a:pt x="4048183" y="0"/>
                  </a:lnTo>
                  <a:lnTo>
                    <a:pt x="4048183" y="5232538"/>
                  </a:lnTo>
                  <a:cubicBezTo>
                    <a:pt x="4048183" y="5498994"/>
                    <a:pt x="3832177" y="5715000"/>
                    <a:pt x="3565721" y="5715000"/>
                  </a:cubicBezTo>
                  <a:lnTo>
                    <a:pt x="482462" y="5715000"/>
                  </a:lnTo>
                  <a:cubicBezTo>
                    <a:pt x="216006" y="5715000"/>
                    <a:pt x="0" y="5498994"/>
                    <a:pt x="0" y="5232538"/>
                  </a:cubicBezTo>
                  <a:close/>
                </a:path>
              </a:pathLst>
            </a:custGeom>
            <a:gradFill flip="none" rotWithShape="1">
              <a:gsLst>
                <a:gs pos="0">
                  <a:srgbClr val="64A70B"/>
                </a:gs>
                <a:gs pos="100000">
                  <a:srgbClr val="0086D6"/>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185D8459-558D-6955-31C1-1F3C6F6A5FB1}"/>
                </a:ext>
              </a:extLst>
            </p:cNvPr>
            <p:cNvSpPr txBox="1"/>
            <p:nvPr/>
          </p:nvSpPr>
          <p:spPr>
            <a:xfrm>
              <a:off x="445251" y="2862940"/>
              <a:ext cx="4529990" cy="461665"/>
            </a:xfrm>
            <a:prstGeom prst="rect">
              <a:avLst/>
            </a:prstGeom>
            <a:noFill/>
          </p:spPr>
          <p:txBody>
            <a:bodyPr wrap="square" rtlCol="0">
              <a:spAutoFit/>
            </a:bodyPr>
            <a:lstStyle/>
            <a:p>
              <a:pPr algn="ctr"/>
              <a:r>
                <a:rPr lang="en-US" sz="2400" b="1" dirty="0">
                  <a:solidFill>
                    <a:schemeClr val="bg1"/>
                  </a:solidFill>
                </a:rPr>
                <a:t>Phases 1-2 (Completed)</a:t>
              </a:r>
            </a:p>
          </p:txBody>
        </p:sp>
        <p:pic>
          <p:nvPicPr>
            <p:cNvPr id="21" name="Picture 20" descr="An aerial view of a stadium&#10;&#10;Description automatically generated with low confidence">
              <a:extLst>
                <a:ext uri="{FF2B5EF4-FFF2-40B4-BE49-F238E27FC236}">
                  <a16:creationId xmlns:a16="http://schemas.microsoft.com/office/drawing/2014/main" id="{95840E0E-75F8-DA43-4BF9-8006C2B5CB82}"/>
                </a:ext>
              </a:extLst>
            </p:cNvPr>
            <p:cNvPicPr>
              <a:picLocks noChangeAspect="1"/>
            </p:cNvPicPr>
            <p:nvPr/>
          </p:nvPicPr>
          <p:blipFill rotWithShape="1">
            <a:blip r:embed="rId5">
              <a:extLst>
                <a:ext uri="{28A0092B-C50C-407E-A947-70E740481C1C}">
                  <a14:useLocalDpi xmlns:a14="http://schemas.microsoft.com/office/drawing/2010/main" val="0"/>
                </a:ext>
              </a:extLst>
            </a:blip>
            <a:srcRect t="2476" r="10831" b="12755"/>
            <a:stretch/>
          </p:blipFill>
          <p:spPr>
            <a:xfrm>
              <a:off x="445252" y="3355848"/>
              <a:ext cx="4514874" cy="263747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582224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DEE699-E7B5-4126-89CB-6FF6B4242F98}"/>
              </a:ext>
            </a:extLst>
          </p:cNvPr>
          <p:cNvSpPr/>
          <p:nvPr/>
        </p:nvSpPr>
        <p:spPr>
          <a:xfrm>
            <a:off x="0" y="0"/>
            <a:ext cx="12192000" cy="301121"/>
          </a:xfrm>
          <a:prstGeom prst="rect">
            <a:avLst/>
          </a:prstGeom>
          <a:gradFill flip="none" rotWithShape="1">
            <a:gsLst>
              <a:gs pos="4000">
                <a:srgbClr val="64A70B"/>
              </a:gs>
              <a:gs pos="100000">
                <a:srgbClr val="0086D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7FD7A6F-8B3E-4E07-B844-E525D75273FA}"/>
              </a:ext>
            </a:extLst>
          </p:cNvPr>
          <p:cNvSpPr txBox="1"/>
          <p:nvPr/>
        </p:nvSpPr>
        <p:spPr>
          <a:xfrm>
            <a:off x="234087" y="478635"/>
            <a:ext cx="9611039" cy="597087"/>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rPr>
              <a:t>Phases 3-6 Work</a:t>
            </a:r>
          </a:p>
        </p:txBody>
      </p:sp>
      <p:sp>
        <p:nvSpPr>
          <p:cNvPr id="7" name="Freeform: Shape 6">
            <a:extLst>
              <a:ext uri="{FF2B5EF4-FFF2-40B4-BE49-F238E27FC236}">
                <a16:creationId xmlns:a16="http://schemas.microsoft.com/office/drawing/2014/main" id="{3B318D7A-C616-ADF6-A9DB-D2B88EEED8E0}"/>
              </a:ext>
            </a:extLst>
          </p:cNvPr>
          <p:cNvSpPr/>
          <p:nvPr/>
        </p:nvSpPr>
        <p:spPr>
          <a:xfrm>
            <a:off x="389154" y="1365504"/>
            <a:ext cx="3643217" cy="4414229"/>
          </a:xfrm>
          <a:custGeom>
            <a:avLst/>
            <a:gdLst>
              <a:gd name="connsiteX0" fmla="*/ 0 w 4048183"/>
              <a:gd name="connsiteY0" fmla="*/ 0 h 5715000"/>
              <a:gd name="connsiteX1" fmla="*/ 4048183 w 4048183"/>
              <a:gd name="connsiteY1" fmla="*/ 0 h 5715000"/>
              <a:gd name="connsiteX2" fmla="*/ 4048183 w 4048183"/>
              <a:gd name="connsiteY2" fmla="*/ 5232538 h 5715000"/>
              <a:gd name="connsiteX3" fmla="*/ 3565721 w 4048183"/>
              <a:gd name="connsiteY3" fmla="*/ 5715000 h 5715000"/>
              <a:gd name="connsiteX4" fmla="*/ 482462 w 4048183"/>
              <a:gd name="connsiteY4" fmla="*/ 5715000 h 5715000"/>
              <a:gd name="connsiteX5" fmla="*/ 0 w 4048183"/>
              <a:gd name="connsiteY5" fmla="*/ 5232538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183" h="5715000">
                <a:moveTo>
                  <a:pt x="0" y="0"/>
                </a:moveTo>
                <a:lnTo>
                  <a:pt x="4048183" y="0"/>
                </a:lnTo>
                <a:lnTo>
                  <a:pt x="4048183" y="5232538"/>
                </a:lnTo>
                <a:cubicBezTo>
                  <a:pt x="4048183" y="5498994"/>
                  <a:pt x="3832177" y="5715000"/>
                  <a:pt x="3565721" y="5715000"/>
                </a:cubicBezTo>
                <a:lnTo>
                  <a:pt x="482462" y="5715000"/>
                </a:lnTo>
                <a:cubicBezTo>
                  <a:pt x="216006" y="5715000"/>
                  <a:pt x="0" y="5498994"/>
                  <a:pt x="0" y="5232538"/>
                </a:cubicBezTo>
                <a:close/>
              </a:path>
            </a:pathLst>
          </a:custGeom>
          <a:gradFill flip="none" rotWithShape="1">
            <a:gsLst>
              <a:gs pos="0">
                <a:srgbClr val="64A70B"/>
              </a:gs>
              <a:gs pos="100000">
                <a:srgbClr val="0086D6"/>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03CFB86-07C0-8C70-10F9-62C5129EBAE6}"/>
              </a:ext>
            </a:extLst>
          </p:cNvPr>
          <p:cNvSpPr/>
          <p:nvPr/>
        </p:nvSpPr>
        <p:spPr>
          <a:xfrm>
            <a:off x="736488" y="2363413"/>
            <a:ext cx="3053863" cy="1569660"/>
          </a:xfrm>
          <a:prstGeom prst="rect">
            <a:avLst/>
          </a:prstGeom>
        </p:spPr>
        <p:txBody>
          <a:bodyPr wrap="square">
            <a:spAutoFit/>
          </a:bodyPr>
          <a:lstStyle/>
          <a:p>
            <a:pPr marL="285750" lvl="0" indent="-285750">
              <a:buFont typeface="Arial" panose="020B0604020202020204" pitchFamily="34" charset="0"/>
              <a:buChar char="•"/>
              <a:defRPr/>
            </a:pPr>
            <a:r>
              <a:rPr lang="en-US" sz="2400" dirty="0">
                <a:solidFill>
                  <a:schemeClr val="bg1"/>
                </a:solidFill>
                <a:cs typeface="Segoe UI" panose="020B0502040204020203" pitchFamily="34" charset="0"/>
              </a:rPr>
              <a:t>Clarifier Demolition</a:t>
            </a:r>
          </a:p>
          <a:p>
            <a:pPr marL="285750" lvl="0" indent="-285750">
              <a:buFont typeface="Arial" panose="020B0604020202020204" pitchFamily="34" charset="0"/>
              <a:buChar char="•"/>
              <a:defRPr/>
            </a:pPr>
            <a:r>
              <a:rPr lang="en-US" sz="2400" dirty="0">
                <a:solidFill>
                  <a:schemeClr val="bg1"/>
                </a:solidFill>
                <a:cs typeface="Segoe UI" panose="020B0502040204020203" pitchFamily="34" charset="0"/>
              </a:rPr>
              <a:t>Surveying </a:t>
            </a:r>
          </a:p>
          <a:p>
            <a:pPr marL="285750" lvl="0" indent="-285750">
              <a:buFont typeface="Arial" panose="020B0604020202020204" pitchFamily="34" charset="0"/>
              <a:buChar char="•"/>
              <a:defRPr/>
            </a:pPr>
            <a:r>
              <a:rPr lang="en-US" sz="2400" dirty="0">
                <a:solidFill>
                  <a:schemeClr val="bg1"/>
                </a:solidFill>
                <a:cs typeface="Segoe UI" panose="020B0502040204020203" pitchFamily="34" charset="0"/>
              </a:rPr>
              <a:t>Potholing</a:t>
            </a:r>
          </a:p>
          <a:p>
            <a:pPr marL="285750" lvl="0" indent="-285750">
              <a:buFont typeface="Arial" panose="020B0604020202020204" pitchFamily="34" charset="0"/>
              <a:buChar char="•"/>
              <a:defRPr/>
            </a:pPr>
            <a:r>
              <a:rPr lang="en-US" sz="2400" dirty="0">
                <a:solidFill>
                  <a:schemeClr val="bg1"/>
                </a:solidFill>
                <a:cs typeface="Segoe UI" panose="020B0502040204020203" pitchFamily="34" charset="0"/>
              </a:rPr>
              <a:t>Traffic Control </a:t>
            </a:r>
          </a:p>
        </p:txBody>
      </p:sp>
      <p:sp>
        <p:nvSpPr>
          <p:cNvPr id="9" name="TextBox 8">
            <a:extLst>
              <a:ext uri="{FF2B5EF4-FFF2-40B4-BE49-F238E27FC236}">
                <a16:creationId xmlns:a16="http://schemas.microsoft.com/office/drawing/2014/main" id="{C8797EE6-8A32-68B0-5F41-3C7F1D4AA439}"/>
              </a:ext>
            </a:extLst>
          </p:cNvPr>
          <p:cNvSpPr txBox="1"/>
          <p:nvPr/>
        </p:nvSpPr>
        <p:spPr>
          <a:xfrm>
            <a:off x="736488" y="1651915"/>
            <a:ext cx="3053863" cy="597087"/>
          </a:xfrm>
          <a:prstGeom prst="rect">
            <a:avLst/>
          </a:prstGeom>
          <a:noFill/>
          <a:effectLst/>
        </p:spPr>
        <p:txBody>
          <a:bodyPr wrap="square" rtlCol="0">
            <a:spAutoFit/>
          </a:bodyPr>
          <a:lstStyle/>
          <a:p>
            <a:pPr lvl="0">
              <a:lnSpc>
                <a:spcPct val="80000"/>
              </a:lnSpc>
              <a:defRPr/>
            </a:pPr>
            <a:r>
              <a:rPr lang="en-US" sz="4000" b="1" dirty="0">
                <a:solidFill>
                  <a:schemeClr val="bg1"/>
                </a:solidFill>
              </a:rPr>
              <a:t>Phase 3</a:t>
            </a:r>
          </a:p>
        </p:txBody>
      </p:sp>
      <p:sp>
        <p:nvSpPr>
          <p:cNvPr id="10" name="Freeform: Shape 9">
            <a:extLst>
              <a:ext uri="{FF2B5EF4-FFF2-40B4-BE49-F238E27FC236}">
                <a16:creationId xmlns:a16="http://schemas.microsoft.com/office/drawing/2014/main" id="{55B7F9E7-9C25-D4BE-ED9F-575D00B0887A}"/>
              </a:ext>
            </a:extLst>
          </p:cNvPr>
          <p:cNvSpPr/>
          <p:nvPr/>
        </p:nvSpPr>
        <p:spPr>
          <a:xfrm>
            <a:off x="4274391" y="1365504"/>
            <a:ext cx="3643217" cy="4414229"/>
          </a:xfrm>
          <a:custGeom>
            <a:avLst/>
            <a:gdLst>
              <a:gd name="connsiteX0" fmla="*/ 0 w 4048183"/>
              <a:gd name="connsiteY0" fmla="*/ 0 h 5715000"/>
              <a:gd name="connsiteX1" fmla="*/ 4048183 w 4048183"/>
              <a:gd name="connsiteY1" fmla="*/ 0 h 5715000"/>
              <a:gd name="connsiteX2" fmla="*/ 4048183 w 4048183"/>
              <a:gd name="connsiteY2" fmla="*/ 5232538 h 5715000"/>
              <a:gd name="connsiteX3" fmla="*/ 3565721 w 4048183"/>
              <a:gd name="connsiteY3" fmla="*/ 5715000 h 5715000"/>
              <a:gd name="connsiteX4" fmla="*/ 482462 w 4048183"/>
              <a:gd name="connsiteY4" fmla="*/ 5715000 h 5715000"/>
              <a:gd name="connsiteX5" fmla="*/ 0 w 4048183"/>
              <a:gd name="connsiteY5" fmla="*/ 5232538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183" h="5715000">
                <a:moveTo>
                  <a:pt x="0" y="0"/>
                </a:moveTo>
                <a:lnTo>
                  <a:pt x="4048183" y="0"/>
                </a:lnTo>
                <a:lnTo>
                  <a:pt x="4048183" y="5232538"/>
                </a:lnTo>
                <a:cubicBezTo>
                  <a:pt x="4048183" y="5498994"/>
                  <a:pt x="3832177" y="5715000"/>
                  <a:pt x="3565721" y="5715000"/>
                </a:cubicBezTo>
                <a:lnTo>
                  <a:pt x="482462" y="5715000"/>
                </a:lnTo>
                <a:cubicBezTo>
                  <a:pt x="216006" y="5715000"/>
                  <a:pt x="0" y="5498994"/>
                  <a:pt x="0" y="5232538"/>
                </a:cubicBezTo>
                <a:close/>
              </a:path>
            </a:pathLst>
          </a:custGeom>
          <a:gradFill flip="none" rotWithShape="1">
            <a:gsLst>
              <a:gs pos="0">
                <a:srgbClr val="64A70B"/>
              </a:gs>
              <a:gs pos="100000">
                <a:srgbClr val="0086D6"/>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362393F-35DB-E893-3BF6-6A6A1B1CF88A}"/>
              </a:ext>
            </a:extLst>
          </p:cNvPr>
          <p:cNvSpPr/>
          <p:nvPr/>
        </p:nvSpPr>
        <p:spPr>
          <a:xfrm>
            <a:off x="4621725" y="2363413"/>
            <a:ext cx="3053863" cy="3416320"/>
          </a:xfrm>
          <a:prstGeom prst="rect">
            <a:avLst/>
          </a:prstGeom>
        </p:spPr>
        <p:txBody>
          <a:bodyPr wrap="square">
            <a:spAutoFit/>
          </a:bodyPr>
          <a:lstStyle/>
          <a:p>
            <a:pPr marL="285750" lvl="0" indent="-285750">
              <a:buFont typeface="Arial" panose="020B0604020202020204" pitchFamily="34" charset="0"/>
              <a:buChar char="•"/>
              <a:defRPr/>
            </a:pPr>
            <a:r>
              <a:rPr lang="en-US" sz="2400" dirty="0">
                <a:solidFill>
                  <a:schemeClr val="bg1"/>
                </a:solidFill>
                <a:cs typeface="Segoe UI" panose="020B0502040204020203" pitchFamily="34" charset="0"/>
              </a:rPr>
              <a:t>New Ozone Generation Building</a:t>
            </a:r>
          </a:p>
          <a:p>
            <a:pPr marL="285750" lvl="0" indent="-285750">
              <a:buFont typeface="Arial" panose="020B0604020202020204" pitchFamily="34" charset="0"/>
              <a:buChar char="•"/>
              <a:defRPr/>
            </a:pPr>
            <a:r>
              <a:rPr lang="en-US" sz="2400" dirty="0">
                <a:solidFill>
                  <a:schemeClr val="bg1"/>
                </a:solidFill>
                <a:cs typeface="Segoe UI" panose="020B0502040204020203" pitchFamily="34" charset="0"/>
              </a:rPr>
              <a:t>New Liquid Oxygen Facility</a:t>
            </a:r>
          </a:p>
          <a:p>
            <a:pPr marL="285750" lvl="0" indent="-285750">
              <a:buFont typeface="Arial" panose="020B0604020202020204" pitchFamily="34" charset="0"/>
              <a:buChar char="•"/>
              <a:defRPr/>
            </a:pPr>
            <a:r>
              <a:rPr lang="en-US" sz="2400" dirty="0">
                <a:solidFill>
                  <a:schemeClr val="bg1"/>
                </a:solidFill>
                <a:cs typeface="Segoe UI" panose="020B0502040204020203" pitchFamily="34" charset="0"/>
              </a:rPr>
              <a:t>New Dual Media Filters</a:t>
            </a:r>
          </a:p>
          <a:p>
            <a:pPr marL="285750" lvl="0" indent="-285750">
              <a:buFont typeface="Arial" panose="020B0604020202020204" pitchFamily="34" charset="0"/>
              <a:buChar char="•"/>
              <a:defRPr/>
            </a:pPr>
            <a:r>
              <a:rPr lang="en-US" sz="2400" dirty="0">
                <a:solidFill>
                  <a:schemeClr val="bg1"/>
                </a:solidFill>
                <a:cs typeface="Segoe UI" panose="020B0502040204020203" pitchFamily="34" charset="0"/>
              </a:rPr>
              <a:t>Chlorine Contact Basin </a:t>
            </a:r>
          </a:p>
          <a:p>
            <a:pPr lvl="0">
              <a:defRPr/>
            </a:pPr>
            <a:endParaRPr lang="en-US" sz="2400" dirty="0">
              <a:solidFill>
                <a:schemeClr val="bg1"/>
              </a:solidFill>
              <a:cs typeface="Segoe UI" panose="020B0502040204020203" pitchFamily="34" charset="0"/>
            </a:endParaRPr>
          </a:p>
        </p:txBody>
      </p:sp>
      <p:sp>
        <p:nvSpPr>
          <p:cNvPr id="12" name="TextBox 11">
            <a:extLst>
              <a:ext uri="{FF2B5EF4-FFF2-40B4-BE49-F238E27FC236}">
                <a16:creationId xmlns:a16="http://schemas.microsoft.com/office/drawing/2014/main" id="{E2E01A24-7A28-49D1-06FE-31B4AE3CBA38}"/>
              </a:ext>
            </a:extLst>
          </p:cNvPr>
          <p:cNvSpPr txBox="1"/>
          <p:nvPr/>
        </p:nvSpPr>
        <p:spPr>
          <a:xfrm>
            <a:off x="4621725" y="1651915"/>
            <a:ext cx="3053863" cy="597087"/>
          </a:xfrm>
          <a:prstGeom prst="rect">
            <a:avLst/>
          </a:prstGeom>
          <a:noFill/>
          <a:effectLst/>
        </p:spPr>
        <p:txBody>
          <a:bodyPr wrap="square" rtlCol="0">
            <a:spAutoFit/>
          </a:bodyPr>
          <a:lstStyle/>
          <a:p>
            <a:pPr lvl="0">
              <a:lnSpc>
                <a:spcPct val="80000"/>
              </a:lnSpc>
              <a:defRPr/>
            </a:pPr>
            <a:r>
              <a:rPr lang="en-US" sz="4000" b="1" dirty="0">
                <a:solidFill>
                  <a:schemeClr val="bg1"/>
                </a:solidFill>
              </a:rPr>
              <a:t>Phase 4</a:t>
            </a:r>
          </a:p>
        </p:txBody>
      </p:sp>
      <p:sp>
        <p:nvSpPr>
          <p:cNvPr id="13" name="Freeform: Shape 12">
            <a:extLst>
              <a:ext uri="{FF2B5EF4-FFF2-40B4-BE49-F238E27FC236}">
                <a16:creationId xmlns:a16="http://schemas.microsoft.com/office/drawing/2014/main" id="{0F6004D9-CCE9-57B0-CA58-D20E966BEC87}"/>
              </a:ext>
            </a:extLst>
          </p:cNvPr>
          <p:cNvSpPr/>
          <p:nvPr/>
        </p:nvSpPr>
        <p:spPr>
          <a:xfrm>
            <a:off x="8159629" y="1365504"/>
            <a:ext cx="3643217" cy="4414229"/>
          </a:xfrm>
          <a:custGeom>
            <a:avLst/>
            <a:gdLst>
              <a:gd name="connsiteX0" fmla="*/ 0 w 4048183"/>
              <a:gd name="connsiteY0" fmla="*/ 0 h 5715000"/>
              <a:gd name="connsiteX1" fmla="*/ 4048183 w 4048183"/>
              <a:gd name="connsiteY1" fmla="*/ 0 h 5715000"/>
              <a:gd name="connsiteX2" fmla="*/ 4048183 w 4048183"/>
              <a:gd name="connsiteY2" fmla="*/ 5232538 h 5715000"/>
              <a:gd name="connsiteX3" fmla="*/ 3565721 w 4048183"/>
              <a:gd name="connsiteY3" fmla="*/ 5715000 h 5715000"/>
              <a:gd name="connsiteX4" fmla="*/ 482462 w 4048183"/>
              <a:gd name="connsiteY4" fmla="*/ 5715000 h 5715000"/>
              <a:gd name="connsiteX5" fmla="*/ 0 w 4048183"/>
              <a:gd name="connsiteY5" fmla="*/ 5232538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183" h="5715000">
                <a:moveTo>
                  <a:pt x="0" y="0"/>
                </a:moveTo>
                <a:lnTo>
                  <a:pt x="4048183" y="0"/>
                </a:lnTo>
                <a:lnTo>
                  <a:pt x="4048183" y="5232538"/>
                </a:lnTo>
                <a:cubicBezTo>
                  <a:pt x="4048183" y="5498994"/>
                  <a:pt x="3832177" y="5715000"/>
                  <a:pt x="3565721" y="5715000"/>
                </a:cubicBezTo>
                <a:lnTo>
                  <a:pt x="482462" y="5715000"/>
                </a:lnTo>
                <a:cubicBezTo>
                  <a:pt x="216006" y="5715000"/>
                  <a:pt x="0" y="5498994"/>
                  <a:pt x="0" y="5232538"/>
                </a:cubicBezTo>
                <a:close/>
              </a:path>
            </a:pathLst>
          </a:custGeom>
          <a:gradFill flip="none" rotWithShape="1">
            <a:gsLst>
              <a:gs pos="0">
                <a:srgbClr val="64A70B"/>
              </a:gs>
              <a:gs pos="100000">
                <a:srgbClr val="0086D6"/>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7A3EA4-8B2B-740A-C809-9CD2CEAA0AA2}"/>
              </a:ext>
            </a:extLst>
          </p:cNvPr>
          <p:cNvSpPr/>
          <p:nvPr/>
        </p:nvSpPr>
        <p:spPr>
          <a:xfrm>
            <a:off x="8506963" y="2363413"/>
            <a:ext cx="3053863" cy="3046988"/>
          </a:xfrm>
          <a:prstGeom prst="rect">
            <a:avLst/>
          </a:prstGeom>
        </p:spPr>
        <p:txBody>
          <a:bodyPr wrap="square">
            <a:spAutoFit/>
          </a:bodyPr>
          <a:lstStyle/>
          <a:p>
            <a:pPr marL="285750" lvl="0" indent="-285750">
              <a:buFont typeface="Arial" panose="020B0604020202020204" pitchFamily="34" charset="0"/>
              <a:buChar char="•"/>
              <a:defRPr/>
            </a:pPr>
            <a:r>
              <a:rPr lang="en-US" sz="2400" dirty="0">
                <a:solidFill>
                  <a:schemeClr val="bg1"/>
                </a:solidFill>
                <a:cs typeface="Segoe UI" panose="020B0502040204020203" pitchFamily="34" charset="0"/>
              </a:rPr>
              <a:t>Chemical Facilities</a:t>
            </a:r>
          </a:p>
          <a:p>
            <a:pPr marL="285750" lvl="0" indent="-285750">
              <a:buFont typeface="Arial" panose="020B0604020202020204" pitchFamily="34" charset="0"/>
              <a:buChar char="•"/>
              <a:defRPr/>
            </a:pPr>
            <a:r>
              <a:rPr lang="en-US" sz="2400" dirty="0">
                <a:solidFill>
                  <a:schemeClr val="bg1"/>
                </a:solidFill>
                <a:cs typeface="Segoe UI" panose="020B0502040204020203" pitchFamily="34" charset="0"/>
              </a:rPr>
              <a:t>Demolition of Existing Filters</a:t>
            </a:r>
          </a:p>
          <a:p>
            <a:pPr marL="285750" lvl="0" indent="-285750">
              <a:buFont typeface="Arial" panose="020B0604020202020204" pitchFamily="34" charset="0"/>
              <a:buChar char="•"/>
              <a:defRPr/>
            </a:pPr>
            <a:r>
              <a:rPr lang="en-US" sz="2400" dirty="0">
                <a:solidFill>
                  <a:schemeClr val="bg1"/>
                </a:solidFill>
                <a:cs typeface="Segoe UI" panose="020B0502040204020203" pitchFamily="34" charset="0"/>
              </a:rPr>
              <a:t>Demolition of Wash Water Recovery Basin</a:t>
            </a:r>
          </a:p>
          <a:p>
            <a:pPr marL="285750" lvl="0" indent="-285750">
              <a:buFont typeface="Arial" panose="020B0604020202020204" pitchFamily="34" charset="0"/>
              <a:buChar char="•"/>
              <a:defRPr/>
            </a:pPr>
            <a:r>
              <a:rPr lang="en-US" sz="2400" dirty="0">
                <a:solidFill>
                  <a:schemeClr val="bg1"/>
                </a:solidFill>
                <a:cs typeface="Segoe UI" panose="020B0502040204020203" pitchFamily="34" charset="0"/>
              </a:rPr>
              <a:t>Demobilization</a:t>
            </a:r>
          </a:p>
          <a:p>
            <a:pPr marL="285750" lvl="0" indent="-285750">
              <a:buFont typeface="Arial" panose="020B0604020202020204" pitchFamily="34" charset="0"/>
              <a:buChar char="•"/>
              <a:defRPr/>
            </a:pPr>
            <a:r>
              <a:rPr lang="en-US" sz="2400" dirty="0">
                <a:solidFill>
                  <a:schemeClr val="bg1"/>
                </a:solidFill>
                <a:cs typeface="Segoe UI" panose="020B0502040204020203" pitchFamily="34" charset="0"/>
              </a:rPr>
              <a:t>Project Closeout</a:t>
            </a:r>
          </a:p>
        </p:txBody>
      </p:sp>
      <p:sp>
        <p:nvSpPr>
          <p:cNvPr id="15" name="TextBox 14">
            <a:extLst>
              <a:ext uri="{FF2B5EF4-FFF2-40B4-BE49-F238E27FC236}">
                <a16:creationId xmlns:a16="http://schemas.microsoft.com/office/drawing/2014/main" id="{8B880C68-EE0F-5C9B-1FE6-CEBE08E7BA06}"/>
              </a:ext>
            </a:extLst>
          </p:cNvPr>
          <p:cNvSpPr txBox="1"/>
          <p:nvPr/>
        </p:nvSpPr>
        <p:spPr>
          <a:xfrm>
            <a:off x="8506963" y="1651915"/>
            <a:ext cx="3053863" cy="597087"/>
          </a:xfrm>
          <a:prstGeom prst="rect">
            <a:avLst/>
          </a:prstGeom>
          <a:noFill/>
          <a:effectLst/>
        </p:spPr>
        <p:txBody>
          <a:bodyPr wrap="square" rtlCol="0">
            <a:spAutoFit/>
          </a:bodyPr>
          <a:lstStyle/>
          <a:p>
            <a:pPr lvl="0">
              <a:lnSpc>
                <a:spcPct val="80000"/>
              </a:lnSpc>
              <a:defRPr/>
            </a:pPr>
            <a:r>
              <a:rPr lang="en-US" sz="4000" b="1" dirty="0">
                <a:solidFill>
                  <a:schemeClr val="bg1"/>
                </a:solidFill>
              </a:rPr>
              <a:t>Phases 5-6</a:t>
            </a:r>
          </a:p>
        </p:txBody>
      </p:sp>
    </p:spTree>
    <p:extLst>
      <p:ext uri="{BB962C8B-B14F-4D97-AF65-F5344CB8AC3E}">
        <p14:creationId xmlns:p14="http://schemas.microsoft.com/office/powerpoint/2010/main" val="1245591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2500"/>
                            </p:stCondLst>
                            <p:childTnLst>
                              <p:par>
                                <p:cTn id="28" presetID="2" presetClass="entr" presetSubtype="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10" grpId="0" animBg="1"/>
      <p:bldP spid="11"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000">
              <a:srgbClr val="64A70B"/>
            </a:gs>
            <a:gs pos="100000">
              <a:srgbClr val="0086D6"/>
            </a:gs>
          </a:gsLst>
          <a:lin ang="2700000" scaled="1"/>
        </a:gradFill>
        <a:effectLst/>
      </p:bgPr>
    </p:bg>
    <p:spTree>
      <p:nvGrpSpPr>
        <p:cNvPr id="1" name=""/>
        <p:cNvGrpSpPr/>
        <p:nvPr/>
      </p:nvGrpSpPr>
      <p:grpSpPr>
        <a:xfrm>
          <a:off x="0" y="0"/>
          <a:ext cx="0" cy="0"/>
          <a:chOff x="0" y="0"/>
          <a:chExt cx="0" cy="0"/>
        </a:xfrm>
      </p:grpSpPr>
      <p:pic>
        <p:nvPicPr>
          <p:cNvPr id="7" name="Picture Placeholder 6" descr="A picture containing building, outdoor, stone&#10;&#10;Description automatically generated">
            <a:extLst>
              <a:ext uri="{FF2B5EF4-FFF2-40B4-BE49-F238E27FC236}">
                <a16:creationId xmlns:a16="http://schemas.microsoft.com/office/drawing/2014/main" id="{5E4567BD-76E6-6975-50BF-A1D53F97CEB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0319" r="20319"/>
          <a:stretch/>
        </p:blipFill>
        <p:spPr>
          <a:xfrm>
            <a:off x="4954587" y="0"/>
            <a:ext cx="7237413" cy="6858000"/>
          </a:xfrm>
          <a:prstGeom prst="rect">
            <a:avLst/>
          </a:prstGeom>
        </p:spPr>
      </p:pic>
      <p:sp>
        <p:nvSpPr>
          <p:cNvPr id="5" name="TextBox 4">
            <a:extLst>
              <a:ext uri="{FF2B5EF4-FFF2-40B4-BE49-F238E27FC236}">
                <a16:creationId xmlns:a16="http://schemas.microsoft.com/office/drawing/2014/main" id="{16C2CB03-32EA-4E49-A55F-DD9EBEA7C16D}"/>
              </a:ext>
            </a:extLst>
          </p:cNvPr>
          <p:cNvSpPr txBox="1"/>
          <p:nvPr/>
        </p:nvSpPr>
        <p:spPr>
          <a:xfrm>
            <a:off x="570994" y="822636"/>
            <a:ext cx="4384181" cy="1089529"/>
          </a:xfrm>
          <a:prstGeom prst="rect">
            <a:avLst/>
          </a:prstGeom>
          <a:noFill/>
          <a:effectLst/>
        </p:spPr>
        <p:txBody>
          <a:bodyPr wrap="square" rtlCol="0">
            <a:spAutoFit/>
          </a:bodyPr>
          <a:lstStyle/>
          <a:p>
            <a:pPr lvl="0">
              <a:lnSpc>
                <a:spcPct val="80000"/>
              </a:lnSpc>
              <a:defRPr/>
            </a:pPr>
            <a:r>
              <a:rPr lang="en-US" sz="4000" b="1" dirty="0">
                <a:solidFill>
                  <a:schemeClr val="bg1"/>
                </a:solidFill>
              </a:rPr>
              <a:t>Demolition of Clarifiers (Phase 3)</a:t>
            </a:r>
          </a:p>
        </p:txBody>
      </p:sp>
      <p:sp>
        <p:nvSpPr>
          <p:cNvPr id="8" name="TextBox 7">
            <a:extLst>
              <a:ext uri="{FF2B5EF4-FFF2-40B4-BE49-F238E27FC236}">
                <a16:creationId xmlns:a16="http://schemas.microsoft.com/office/drawing/2014/main" id="{502BB81F-8CD8-2E14-AC89-9FF8F7AAB956}"/>
              </a:ext>
            </a:extLst>
          </p:cNvPr>
          <p:cNvSpPr txBox="1"/>
          <p:nvPr/>
        </p:nvSpPr>
        <p:spPr>
          <a:xfrm>
            <a:off x="6790944" y="6367539"/>
            <a:ext cx="5205984" cy="338554"/>
          </a:xfrm>
          <a:prstGeom prst="rect">
            <a:avLst/>
          </a:prstGeom>
          <a:noFill/>
        </p:spPr>
        <p:txBody>
          <a:bodyPr wrap="square" rtlCol="0">
            <a:spAutoFit/>
          </a:bodyPr>
          <a:lstStyle/>
          <a:p>
            <a:pPr algn="r"/>
            <a:r>
              <a:rPr lang="en-US" sz="1600" dirty="0">
                <a:solidFill>
                  <a:schemeClr val="bg1"/>
                </a:solidFill>
              </a:rPr>
              <a:t>Each tank is approximately 20 ft deep and 117 ft square</a:t>
            </a:r>
          </a:p>
        </p:txBody>
      </p:sp>
      <p:sp>
        <p:nvSpPr>
          <p:cNvPr id="2" name="Rectangle 1">
            <a:extLst>
              <a:ext uri="{FF2B5EF4-FFF2-40B4-BE49-F238E27FC236}">
                <a16:creationId xmlns:a16="http://schemas.microsoft.com/office/drawing/2014/main" id="{51E53C0C-FC81-74B2-099F-E3B86DCDAB6A}"/>
              </a:ext>
            </a:extLst>
          </p:cNvPr>
          <p:cNvSpPr/>
          <p:nvPr/>
        </p:nvSpPr>
        <p:spPr>
          <a:xfrm>
            <a:off x="570995" y="2249712"/>
            <a:ext cx="3640057" cy="3046988"/>
          </a:xfrm>
          <a:prstGeom prst="rect">
            <a:avLst/>
          </a:prstGeom>
        </p:spPr>
        <p:txBody>
          <a:bodyPr wrap="square">
            <a:spAutoFit/>
          </a:bodyPr>
          <a:lstStyle/>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Clarifiers, previously used to remove suspended solids are the largest feature at the plant</a:t>
            </a:r>
            <a:b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br>
            <a:endPar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endParaRPr>
          </a:p>
          <a:p>
            <a:pPr marL="231775" marR="0" lvl="0" indent="-23177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Demolition is set to take place mid-March during Phase 3 of the project</a:t>
            </a:r>
          </a:p>
        </p:txBody>
      </p:sp>
      <p:sp>
        <p:nvSpPr>
          <p:cNvPr id="6" name="Arrow: Right 5">
            <a:extLst>
              <a:ext uri="{FF2B5EF4-FFF2-40B4-BE49-F238E27FC236}">
                <a16:creationId xmlns:a16="http://schemas.microsoft.com/office/drawing/2014/main" id="{7AB92336-3B72-2D93-47EF-8CBE262AE4F0}"/>
              </a:ext>
            </a:extLst>
          </p:cNvPr>
          <p:cNvSpPr/>
          <p:nvPr/>
        </p:nvSpPr>
        <p:spPr>
          <a:xfrm rot="15252843">
            <a:off x="8698166" y="2404768"/>
            <a:ext cx="433496" cy="261842"/>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F4574F8-FD76-ABFA-301B-EE6C9555CD51}"/>
              </a:ext>
            </a:extLst>
          </p:cNvPr>
          <p:cNvSpPr/>
          <p:nvPr/>
        </p:nvSpPr>
        <p:spPr>
          <a:xfrm rot="3819327">
            <a:off x="9270867" y="3542270"/>
            <a:ext cx="433496" cy="261842"/>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BEFDE1CC-D521-FF6C-DA92-8DBB9774D775}"/>
              </a:ext>
            </a:extLst>
          </p:cNvPr>
          <p:cNvSpPr/>
          <p:nvPr/>
        </p:nvSpPr>
        <p:spPr>
          <a:xfrm rot="19158313">
            <a:off x="9520569" y="2565818"/>
            <a:ext cx="433496" cy="261842"/>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5633DA50-1B23-A355-D9FA-A1036404C615}"/>
              </a:ext>
            </a:extLst>
          </p:cNvPr>
          <p:cNvSpPr/>
          <p:nvPr/>
        </p:nvSpPr>
        <p:spPr>
          <a:xfrm rot="8840955">
            <a:off x="8138551" y="3207315"/>
            <a:ext cx="433496" cy="261842"/>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63ABFA-8590-C1BF-DB05-020F581B7427}"/>
              </a:ext>
            </a:extLst>
          </p:cNvPr>
          <p:cNvSpPr txBox="1"/>
          <p:nvPr/>
        </p:nvSpPr>
        <p:spPr>
          <a:xfrm>
            <a:off x="8728383" y="2937329"/>
            <a:ext cx="1091443" cy="369332"/>
          </a:xfrm>
          <a:prstGeom prst="rect">
            <a:avLst/>
          </a:prstGeom>
          <a:solidFill>
            <a:schemeClr val="accent6">
              <a:lumMod val="75000"/>
            </a:schemeClr>
          </a:solidFill>
          <a:ln>
            <a:solidFill>
              <a:schemeClr val="tx1"/>
            </a:solidFill>
          </a:ln>
        </p:spPr>
        <p:txBody>
          <a:bodyPr wrap="square">
            <a:spAutoFit/>
          </a:bodyPr>
          <a:lstStyle/>
          <a:p>
            <a:pPr algn="ctr"/>
            <a:r>
              <a:rPr lang="en-US" b="1" i="0" dirty="0">
                <a:solidFill>
                  <a:schemeClr val="bg1"/>
                </a:solidFill>
                <a:effectLst/>
                <a:latin typeface="ProximaNova-Regular"/>
              </a:rPr>
              <a:t>clarifiers</a:t>
            </a:r>
            <a:endParaRPr lang="en-US" b="1" dirty="0">
              <a:solidFill>
                <a:schemeClr val="bg1"/>
              </a:solidFill>
            </a:endParaRPr>
          </a:p>
        </p:txBody>
      </p:sp>
    </p:spTree>
    <p:extLst>
      <p:ext uri="{BB962C8B-B14F-4D97-AF65-F5344CB8AC3E}">
        <p14:creationId xmlns:p14="http://schemas.microsoft.com/office/powerpoint/2010/main" val="1521778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heme/theme1.xml><?xml version="1.0" encoding="utf-8"?>
<a:theme xmlns:a="http://schemas.openxmlformats.org/drawingml/2006/main" name="7_Office Theme">
  <a:themeElements>
    <a:clrScheme name="New_Color_1">
      <a:dk1>
        <a:sysClr val="windowText" lastClr="000000"/>
      </a:dk1>
      <a:lt1>
        <a:sysClr val="window" lastClr="FFFFFF"/>
      </a:lt1>
      <a:dk2>
        <a:srgbClr val="2D3847"/>
      </a:dk2>
      <a:lt2>
        <a:srgbClr val="E7E6E6"/>
      </a:lt2>
      <a:accent1>
        <a:srgbClr val="2F3790"/>
      </a:accent1>
      <a:accent2>
        <a:srgbClr val="27BFBB"/>
      </a:accent2>
      <a:accent3>
        <a:srgbClr val="00B0D3"/>
      </a:accent3>
      <a:accent4>
        <a:srgbClr val="3ABFC4"/>
      </a:accent4>
      <a:accent5>
        <a:srgbClr val="21C0D7"/>
      </a:accent5>
      <a:accent6>
        <a:srgbClr val="55D4F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38306</TotalTime>
  <Words>1665</Words>
  <Application>Microsoft Office PowerPoint</Application>
  <PresentationFormat>Widescreen</PresentationFormat>
  <Paragraphs>155</Paragraphs>
  <Slides>15</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Google Sans</vt:lpstr>
      <vt:lpstr>ProximaNova-Regular</vt:lpstr>
      <vt:lpstr>Arial</vt:lpstr>
      <vt:lpstr>Bebas Neue</vt:lpstr>
      <vt:lpstr>Calibri</vt:lpstr>
      <vt:lpstr>Calibri Light</vt:lpstr>
      <vt:lpstr>Nexa Bold</vt:lpstr>
      <vt:lpstr>Whitney Book</vt:lpstr>
      <vt:lpstr>Whitney Light</vt:lpstr>
      <vt:lpstr>Whitney Semibold</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Apolo</dc:creator>
  <cp:lastModifiedBy>Lana Sheehan</cp:lastModifiedBy>
  <cp:revision>169</cp:revision>
  <cp:lastPrinted>2024-02-28T19:58:47Z</cp:lastPrinted>
  <dcterms:created xsi:type="dcterms:W3CDTF">2019-03-27T05:28:34Z</dcterms:created>
  <dcterms:modified xsi:type="dcterms:W3CDTF">2024-03-01T00:17:26Z</dcterms:modified>
</cp:coreProperties>
</file>